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50" r:id="rId5"/>
    <p:sldId id="515" r:id="rId6"/>
    <p:sldId id="516" r:id="rId7"/>
    <p:sldId id="517" r:id="rId8"/>
    <p:sldId id="507" r:id="rId9"/>
    <p:sldId id="508" r:id="rId10"/>
    <p:sldId id="509" r:id="rId11"/>
    <p:sldId id="510" r:id="rId12"/>
    <p:sldId id="511" r:id="rId13"/>
    <p:sldId id="512" r:id="rId14"/>
    <p:sldId id="514" r:id="rId15"/>
    <p:sldId id="513" r:id="rId16"/>
    <p:sldId id="518" r:id="rId17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FFFFCC"/>
    <a:srgbClr val="008A69"/>
    <a:srgbClr val="99CCFF"/>
    <a:srgbClr val="3366FF"/>
    <a:srgbClr val="FF6600"/>
    <a:srgbClr val="0066FF"/>
    <a:srgbClr val="0099FF"/>
  </p:clrMru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7312" autoAdjust="0"/>
  </p:normalViewPr>
  <p:slideViewPr>
    <p:cSldViewPr>
      <p:cViewPr varScale="1">
        <p:scale>
          <a:sx n="71" d="100"/>
          <a:sy n="71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l" defTabSz="992188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r" defTabSz="992188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l" defTabSz="992188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r" defTabSz="992188" eaLnBrk="0" hangingPunct="0">
              <a:defRPr sz="1200">
                <a:latin typeface="Times New Roman" pitchFamily="18" charset="0"/>
              </a:defRPr>
            </a:lvl1pPr>
          </a:lstStyle>
          <a:p>
            <a:fld id="{551BDF73-C82C-426C-8972-D2A82E7F563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l" defTabSz="992188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r" defTabSz="992188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59338"/>
            <a:ext cx="521017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l" defTabSz="992188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r" defTabSz="992188" eaLnBrk="0" hangingPunct="0">
              <a:defRPr sz="1200">
                <a:latin typeface="Times New Roman" pitchFamily="18" charset="0"/>
              </a:defRPr>
            </a:lvl1pPr>
          </a:lstStyle>
          <a:p>
            <a:fld id="{622C482B-C1D2-4F07-87D4-5DB2A4B2BC2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37D95-EF45-4D8A-ADF4-5FA25B1B2A64}" type="slidenum">
              <a:rPr lang="en-GB"/>
              <a:pPr/>
              <a:t>1</a:t>
            </a:fld>
            <a:endParaRPr lang="en-GB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1643063" y="1357313"/>
            <a:ext cx="6000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2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3581400"/>
            <a:ext cx="7772400" cy="140017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 err="1"/>
              <a:t>Cliquez</a:t>
            </a:r>
            <a:r>
              <a:rPr lang="en-US" dirty="0"/>
              <a:t> pour modifier le style du </a:t>
            </a:r>
            <a:r>
              <a:rPr lang="en-US" dirty="0" err="1"/>
              <a:t>titre</a:t>
            </a:r>
            <a:r>
              <a:rPr lang="en-US" dirty="0"/>
              <a:t> du masque</a:t>
            </a: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19700"/>
            <a:ext cx="6400800" cy="9525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6" name="Rectangle 2063"/>
          <p:cNvSpPr>
            <a:spLocks noGrp="1" noChangeArrowheads="1"/>
          </p:cNvSpPr>
          <p:nvPr>
            <p:ph type="ftr" sz="quarter" idx="10"/>
          </p:nvPr>
        </p:nvSpPr>
        <p:spPr>
          <a:xfrm>
            <a:off x="6770688" y="6557963"/>
            <a:ext cx="18383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2011</a:t>
            </a:r>
          </a:p>
        </p:txBody>
      </p:sp>
      <p:sp>
        <p:nvSpPr>
          <p:cNvPr id="7" name="Rectangle 206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038600" y="6557963"/>
            <a:ext cx="1057275" cy="3508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C4C784C-631C-42A1-BA4F-1937C018FF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91313" y="215900"/>
            <a:ext cx="2033587" cy="61420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88963" y="215900"/>
            <a:ext cx="5949950" cy="61420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FEEB0E-DBAA-45BB-9566-0E6A5BACA6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8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4013" y="215900"/>
            <a:ext cx="7100887" cy="4286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588963" y="1163638"/>
            <a:ext cx="3895725" cy="5194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37088" y="1163638"/>
            <a:ext cx="3895725" cy="2520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37088" y="3836988"/>
            <a:ext cx="3895725" cy="2520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5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10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11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21CA46-2190-4B02-9193-DD9D37EF1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2011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3E19CB5-5888-4584-B5A7-A4706146A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A6724E-630E-4E13-A875-E5356ADFB1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7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88963" y="1163638"/>
            <a:ext cx="3895725" cy="5194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37088" y="1163638"/>
            <a:ext cx="3895725" cy="5194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8A2B1F1-EFBB-4441-A137-F2629D7F9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9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0" name="6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11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12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C13041-5E86-487A-9E3A-A93A9B655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3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4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10A17E2-3A31-47AC-B002-2FE6885527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7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0C08EE8-2F29-4311-A554-E2792461FA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7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0D523EF-F0BC-4882-940D-AF2106641B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585788" y="6561138"/>
            <a:ext cx="2843212" cy="3063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Meeting, Place, Date</a:t>
            </a: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COMET 2009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838C073-7DAF-43A9-AD73-7D62A2637B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4013" y="215900"/>
            <a:ext cx="71008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8963" y="1163638"/>
            <a:ext cx="7943850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70688" y="6561138"/>
            <a:ext cx="18383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/>
            </a:lvl1pPr>
          </a:lstStyle>
          <a:p>
            <a:pPr>
              <a:defRPr/>
            </a:pPr>
            <a:r>
              <a:rPr lang="en-US"/>
              <a:t>© COMET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38600" y="6561138"/>
            <a:ext cx="10572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/>
            </a:lvl1pPr>
          </a:lstStyle>
          <a:p>
            <a:r>
              <a:rPr lang="en-US"/>
              <a:t>Slide </a:t>
            </a:r>
            <a:fld id="{CB0338C7-63FD-464E-B134-4D65C1129C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1533525" y="808038"/>
            <a:ext cx="7119938" cy="0"/>
          </a:xfrm>
          <a:prstGeom prst="line">
            <a:avLst/>
          </a:prstGeom>
          <a:noFill/>
          <a:ln w="508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31" name="Line 14"/>
          <p:cNvSpPr>
            <a:spLocks noChangeShapeType="1"/>
          </p:cNvSpPr>
          <p:nvPr/>
        </p:nvSpPr>
        <p:spPr bwMode="auto">
          <a:xfrm>
            <a:off x="1533525" y="779463"/>
            <a:ext cx="7119938" cy="0"/>
          </a:xfrm>
          <a:prstGeom prst="line">
            <a:avLst/>
          </a:prstGeom>
          <a:noFill/>
          <a:ln w="63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032" name="Picture 2067" descr="D:\Usuarios\fjrs\ACTUAL\Mis documentos\_Europeos-Semilleros\COMET (PULQUE)\Negociación\Presentación\comet_logo_options.pn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17" t="41478" r="2739" b="34776"/>
          <a:stretch>
            <a:fillRect/>
          </a:stretch>
        </p:blipFill>
        <p:spPr bwMode="auto">
          <a:xfrm>
            <a:off x="300038" y="288925"/>
            <a:ext cx="14859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surrey.ac.uk/" TargetMode="External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image" Target="../media/image11.jpe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0.jpe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jpeg"/><Relationship Id="rId5" Type="http://schemas.openxmlformats.org/officeDocument/2006/relationships/image" Target="../media/image11.jpe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10.jpeg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image" Target="../media/image11.jpe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00395"/>
            <a:ext cx="7772400" cy="140017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Resilience Issues in Information Centric Networks</a:t>
            </a:r>
          </a:p>
        </p:txBody>
      </p:sp>
      <p:pic>
        <p:nvPicPr>
          <p:cNvPr id="1331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5929313"/>
            <a:ext cx="11969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9" descr="University of Surrey - Guildford">
            <a:hlinkClick r:id="rId4" tooltip="University of Surrey - Guildford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6394" b="18031"/>
          <a:stretch>
            <a:fillRect/>
          </a:stretch>
        </p:blipFill>
        <p:spPr bwMode="auto">
          <a:xfrm>
            <a:off x="3214688" y="5857875"/>
            <a:ext cx="1306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86625" y="5857875"/>
            <a:ext cx="15906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0263" y="5929313"/>
            <a:ext cx="164623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715000"/>
            <a:ext cx="6429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11 CuadroTexto"/>
          <p:cNvSpPr txBox="1">
            <a:spLocks noChangeArrowheads="1"/>
          </p:cNvSpPr>
          <p:nvPr/>
        </p:nvSpPr>
        <p:spPr bwMode="auto">
          <a:xfrm>
            <a:off x="1643063" y="4905375"/>
            <a:ext cx="72151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600" b="1" dirty="0" smtClean="0">
                <a:solidFill>
                  <a:schemeClr val="accent2"/>
                </a:solidFill>
              </a:rPr>
              <a:t>Ning Wang (</a:t>
            </a:r>
            <a:r>
              <a:rPr lang="es-ES" sz="1600" b="1" u="sng" dirty="0" smtClean="0">
                <a:solidFill>
                  <a:schemeClr val="accent2"/>
                </a:solidFill>
              </a:rPr>
              <a:t>n.wang@surrey.ac.uk</a:t>
            </a:r>
            <a:r>
              <a:rPr lang="es-ES" sz="1600" b="1" dirty="0">
                <a:solidFill>
                  <a:schemeClr val="accent2"/>
                </a:solidFill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es-ES" sz="1200" b="1" i="1" dirty="0" err="1" smtClean="0">
                <a:solidFill>
                  <a:schemeClr val="accent2"/>
                </a:solidFill>
              </a:rPr>
              <a:t>University</a:t>
            </a:r>
            <a:r>
              <a:rPr lang="es-ES" sz="1200" b="1" i="1" dirty="0" smtClean="0">
                <a:solidFill>
                  <a:schemeClr val="accent2"/>
                </a:solidFill>
              </a:rPr>
              <a:t> of Surrey</a:t>
            </a:r>
            <a:endParaRPr lang="es-ES" sz="1200" b="1" i="1" dirty="0">
              <a:solidFill>
                <a:schemeClr val="accent2"/>
              </a:solidFill>
            </a:endParaRPr>
          </a:p>
        </p:txBody>
      </p:sp>
      <p:pic>
        <p:nvPicPr>
          <p:cNvPr id="13321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7550" y="5624513"/>
            <a:ext cx="830263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Content Resolution Scenario (based on </a:t>
            </a:r>
            <a:r>
              <a:rPr lang="en-US" u="sng" dirty="0" smtClean="0">
                <a:ea typeface="ＭＳ Ｐゴシック" pitchFamily="34" charset="-128"/>
              </a:rPr>
              <a:t>normal </a:t>
            </a:r>
            <a:r>
              <a:rPr lang="en-US" dirty="0" smtClean="0">
                <a:ea typeface="ＭＳ Ｐゴシック" pitchFamily="34" charset="-128"/>
              </a:rPr>
              <a:t>content publication)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10</a:t>
            </a:fld>
            <a:endParaRPr lang="en-US"/>
          </a:p>
        </p:txBody>
      </p:sp>
      <p:pic>
        <p:nvPicPr>
          <p:cNvPr id="6" name="Picture 7" descr="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7509" y="3717398"/>
            <a:ext cx="2270595" cy="14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2686093"/>
            <a:ext cx="2571768" cy="15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lou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5" y="5013543"/>
            <a:ext cx="179058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9397" y="5013542"/>
            <a:ext cx="469900" cy="330200"/>
          </a:xfrm>
          <a:prstGeom prst="rect">
            <a:avLst/>
          </a:prstGeom>
          <a:noFill/>
        </p:spPr>
      </p:pic>
      <p:pic>
        <p:nvPicPr>
          <p:cNvPr id="10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3" y="3543349"/>
            <a:ext cx="508309" cy="357190"/>
          </a:xfrm>
          <a:prstGeom prst="rect">
            <a:avLst/>
          </a:prstGeom>
          <a:noFill/>
        </p:spPr>
      </p:pic>
      <p:pic>
        <p:nvPicPr>
          <p:cNvPr id="11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4357694"/>
            <a:ext cx="469900" cy="330200"/>
          </a:xfrm>
          <a:prstGeom prst="rect">
            <a:avLst/>
          </a:prstGeom>
          <a:noFill/>
        </p:spPr>
      </p:pic>
      <p:pic>
        <p:nvPicPr>
          <p:cNvPr id="12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65501" y="4509486"/>
            <a:ext cx="469900" cy="330200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>
            <a:endCxn id="9" idx="0"/>
          </p:cNvCxnSpPr>
          <p:nvPr/>
        </p:nvCxnSpPr>
        <p:spPr>
          <a:xfrm rot="10800000" flipV="1">
            <a:off x="2464348" y="4637514"/>
            <a:ext cx="664083" cy="37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0"/>
            <a:endCxn id="10" idx="2"/>
          </p:cNvCxnSpPr>
          <p:nvPr/>
        </p:nvCxnSpPr>
        <p:spPr>
          <a:xfrm rot="5400000" flipH="1" flipV="1">
            <a:off x="5516669" y="3762325"/>
            <a:ext cx="457155" cy="733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45621" y="3789406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072330" y="2543217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403648" y="530157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0034" y="5085550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3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4070309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2</a:t>
            </a:r>
            <a:endParaRPr lang="en-GB" sz="1400" dirty="0"/>
          </a:p>
        </p:txBody>
      </p:sp>
      <p:pic>
        <p:nvPicPr>
          <p:cNvPr id="21" name="Picture 3" descr="router-generi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86387" y="3543349"/>
            <a:ext cx="508309" cy="357190"/>
          </a:xfrm>
          <a:prstGeom prst="rect">
            <a:avLst/>
          </a:prstGeom>
          <a:noFill/>
        </p:spPr>
      </p:pic>
      <p:pic>
        <p:nvPicPr>
          <p:cNvPr id="22" name="Picture 3" descr="router-generi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29397" y="5805630"/>
            <a:ext cx="379358" cy="26657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033278" y="5192925"/>
            <a:ext cx="681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1.1/16</a:t>
            </a:r>
            <a:endParaRPr lang="en-GB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1669621" y="545015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1.1.1/24</a:t>
            </a:r>
            <a:endParaRPr lang="en-GB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6500826" y="2186027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1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929454" y="385762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1/8</a:t>
            </a:r>
            <a:endParaRPr lang="en-GB" sz="1400" dirty="0"/>
          </a:p>
        </p:txBody>
      </p:sp>
      <p:pic>
        <p:nvPicPr>
          <p:cNvPr id="35" name="Picture 157" descr="serv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0166" y="5715016"/>
            <a:ext cx="261938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1200012" y="616228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S1: X1</a:t>
            </a:r>
            <a:endParaRPr lang="en-GB" sz="1600" dirty="0"/>
          </a:p>
        </p:txBody>
      </p:sp>
      <p:pic>
        <p:nvPicPr>
          <p:cNvPr id="38" name="Picture 78" descr="tabl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282" y="5429264"/>
            <a:ext cx="928694" cy="50164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39" name="Text Box 128"/>
          <p:cNvSpPr txBox="1">
            <a:spLocks noChangeArrowheads="1"/>
          </p:cNvSpPr>
          <p:nvPr/>
        </p:nvSpPr>
        <p:spPr bwMode="auto">
          <a:xfrm>
            <a:off x="247648" y="5530863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1800" b="1" dirty="0">
                <a:latin typeface="Calibri" pitchFamily="34" charset="0"/>
              </a:rPr>
              <a:t>X1-</a:t>
            </a:r>
            <a:r>
              <a:rPr lang="en-GB" sz="1800" b="1" dirty="0" smtClean="0">
                <a:latin typeface="Calibri" pitchFamily="34" charset="0"/>
              </a:rPr>
              <a:t>&gt;S1</a:t>
            </a:r>
            <a:endParaRPr lang="en-GB" sz="1800" b="1" dirty="0">
              <a:latin typeface="Calibri" pitchFamily="34" charset="0"/>
            </a:endParaRPr>
          </a:p>
        </p:txBody>
      </p:sp>
      <p:grpSp>
        <p:nvGrpSpPr>
          <p:cNvPr id="2" name="Group 48"/>
          <p:cNvGrpSpPr/>
          <p:nvPr/>
        </p:nvGrpSpPr>
        <p:grpSpPr>
          <a:xfrm>
            <a:off x="7429520" y="2143116"/>
            <a:ext cx="1462094" cy="501648"/>
            <a:chOff x="7429520" y="1571612"/>
            <a:chExt cx="1462094" cy="501648"/>
          </a:xfrm>
        </p:grpSpPr>
        <p:pic>
          <p:nvPicPr>
            <p:cNvPr id="45" name="Picture 78" descr="table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429520" y="1571612"/>
              <a:ext cx="1462094" cy="5016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46" name="Text Box 128"/>
            <p:cNvSpPr txBox="1">
              <a:spLocks noChangeArrowheads="1"/>
            </p:cNvSpPr>
            <p:nvPr/>
          </p:nvSpPr>
          <p:spPr bwMode="auto">
            <a:xfrm>
              <a:off x="7462886" y="1673211"/>
              <a:ext cx="1428728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latin typeface="Calibri" pitchFamily="34" charset="0"/>
                </a:rPr>
                <a:t>X1-</a:t>
              </a:r>
              <a:r>
                <a:rPr lang="en-GB" sz="1800" b="1" dirty="0" smtClean="0">
                  <a:latin typeface="Calibri" pitchFamily="34" charset="0"/>
                </a:rPr>
                <a:t>&gt;1.1/16</a:t>
              </a:r>
              <a:endParaRPr lang="en-GB" sz="1800" b="1" dirty="0">
                <a:latin typeface="Calibri" pitchFamily="34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8170351" y="4000504"/>
            <a:ext cx="830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1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29256" y="4743402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2</a:t>
            </a:r>
            <a:endParaRPr lang="en-GB" sz="2000" dirty="0"/>
          </a:p>
        </p:txBody>
      </p:sp>
      <p:sp>
        <p:nvSpPr>
          <p:cNvPr id="53" name="Rectangle 52"/>
          <p:cNvSpPr/>
          <p:nvPr/>
        </p:nvSpPr>
        <p:spPr>
          <a:xfrm>
            <a:off x="2857488" y="5715016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3</a:t>
            </a:r>
            <a:endParaRPr lang="en-GB" sz="2000" dirty="0"/>
          </a:p>
        </p:txBody>
      </p:sp>
      <p:grpSp>
        <p:nvGrpSpPr>
          <p:cNvPr id="62" name="Group 48"/>
          <p:cNvGrpSpPr/>
          <p:nvPr/>
        </p:nvGrpSpPr>
        <p:grpSpPr>
          <a:xfrm>
            <a:off x="3000364" y="3070228"/>
            <a:ext cx="1462094" cy="501648"/>
            <a:chOff x="7429520" y="1571612"/>
            <a:chExt cx="1462094" cy="501648"/>
          </a:xfrm>
        </p:grpSpPr>
        <p:pic>
          <p:nvPicPr>
            <p:cNvPr id="63" name="Picture 78" descr="table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429520" y="1571612"/>
              <a:ext cx="1462094" cy="5016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66" name="Text Box 128"/>
            <p:cNvSpPr txBox="1">
              <a:spLocks noChangeArrowheads="1"/>
            </p:cNvSpPr>
            <p:nvPr/>
          </p:nvSpPr>
          <p:spPr bwMode="auto">
            <a:xfrm>
              <a:off x="7462886" y="1673211"/>
              <a:ext cx="1428728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latin typeface="Calibri" pitchFamily="34" charset="0"/>
                </a:rPr>
                <a:t>X1-</a:t>
              </a:r>
              <a:r>
                <a:rPr lang="en-GB" sz="1800" b="1" dirty="0" smtClean="0">
                  <a:latin typeface="Calibri" pitchFamily="34" charset="0"/>
                </a:rPr>
                <a:t>&gt;1.1.1/24</a:t>
              </a:r>
              <a:endParaRPr lang="en-GB" sz="1800" b="1" dirty="0">
                <a:latin typeface="Calibri" pitchFamily="34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6483016" y="3143248"/>
            <a:ext cx="1491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</a:rPr>
              <a:t>CONSUME (X1)</a:t>
            </a:r>
            <a:endParaRPr lang="en-GB" sz="1400" dirty="0">
              <a:solidFill>
                <a:srgbClr val="0000FF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 flipH="1" flipV="1">
            <a:off x="7054520" y="2999578"/>
            <a:ext cx="285752" cy="1588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rot="16200000" flipH="1">
            <a:off x="4219432" y="3781568"/>
            <a:ext cx="357190" cy="285752"/>
          </a:xfrm>
          <a:prstGeom prst="line">
            <a:avLst/>
          </a:prstGeom>
          <a:solidFill>
            <a:srgbClr val="EAEAEA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rot="5400000" flipH="1" flipV="1">
            <a:off x="4228760" y="3799134"/>
            <a:ext cx="350008" cy="270332"/>
          </a:xfrm>
          <a:prstGeom prst="line">
            <a:avLst/>
          </a:prstGeom>
          <a:solidFill>
            <a:srgbClr val="EAEAEA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4" name="Freeform 73"/>
          <p:cNvSpPr/>
          <p:nvPr/>
        </p:nvSpPr>
        <p:spPr bwMode="auto">
          <a:xfrm>
            <a:off x="4558553" y="2335306"/>
            <a:ext cx="2528047" cy="1362635"/>
          </a:xfrm>
          <a:custGeom>
            <a:avLst/>
            <a:gdLst>
              <a:gd name="connsiteX0" fmla="*/ 2528047 w 2528047"/>
              <a:gd name="connsiteY0" fmla="*/ 286870 h 1362635"/>
              <a:gd name="connsiteX1" fmla="*/ 1116106 w 2528047"/>
              <a:gd name="connsiteY1" fmla="*/ 179294 h 1362635"/>
              <a:gd name="connsiteX2" fmla="*/ 0 w 2528047"/>
              <a:gd name="connsiteY2" fmla="*/ 1362635 h 136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8047" h="1362635">
                <a:moveTo>
                  <a:pt x="2528047" y="286870"/>
                </a:moveTo>
                <a:cubicBezTo>
                  <a:pt x="2032747" y="143435"/>
                  <a:pt x="1537447" y="0"/>
                  <a:pt x="1116106" y="179294"/>
                </a:cubicBezTo>
                <a:cubicBezTo>
                  <a:pt x="694765" y="358588"/>
                  <a:pt x="347382" y="860611"/>
                  <a:pt x="0" y="1362635"/>
                </a:cubicBezTo>
              </a:path>
            </a:pathLst>
          </a:custGeom>
          <a:noFill/>
          <a:ln w="9525" cap="flat" cmpd="sng" algn="ctr">
            <a:solidFill>
              <a:srgbClr val="0000FF"/>
            </a:solidFill>
            <a:prstDash val="dash"/>
            <a:round/>
            <a:headEnd type="none" w="med" len="med"/>
            <a:tailEnd type="stealth" w="lg" len="lg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8" name="Object 4"/>
          <p:cNvGraphicFramePr>
            <a:graphicFrameLocks noChangeAspect="1"/>
          </p:cNvGraphicFramePr>
          <p:nvPr/>
        </p:nvGraphicFramePr>
        <p:xfrm>
          <a:off x="5070484" y="2428868"/>
          <a:ext cx="787400" cy="482600"/>
        </p:xfrm>
        <a:graphic>
          <a:graphicData uri="http://schemas.openxmlformats.org/presentationml/2006/ole">
            <p:oleObj spid="_x0000_s3074" name="Visio" r:id="rId10" imgW="931545" imgH="571500" progId="Visio.Drawing.11">
              <p:embed/>
            </p:oleObj>
          </a:graphicData>
        </a:graphic>
      </p:graphicFrame>
      <p:sp>
        <p:nvSpPr>
          <p:cNvPr id="79" name="Content Placeholder 7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Based on normal content publication operation, content resolution </a:t>
            </a:r>
            <a:r>
              <a:rPr lang="en-GB" b="1" dirty="0" smtClean="0"/>
              <a:t>cannot be successful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Content Resolution Scenario (based on </a:t>
            </a:r>
            <a:r>
              <a:rPr lang="en-US" u="sng" dirty="0" smtClean="0">
                <a:ea typeface="ＭＳ Ｐゴシック" pitchFamily="34" charset="-128"/>
              </a:rPr>
              <a:t>robust </a:t>
            </a:r>
            <a:r>
              <a:rPr lang="en-US" dirty="0" smtClean="0">
                <a:ea typeface="ＭＳ Ｐゴシック" pitchFamily="34" charset="-128"/>
              </a:rPr>
              <a:t>content publication)</a:t>
            </a:r>
          </a:p>
        </p:txBody>
      </p:sp>
      <p:sp>
        <p:nvSpPr>
          <p:cNvPr id="79" name="Content Placeholder 78"/>
          <p:cNvSpPr>
            <a:spLocks noGrp="1"/>
          </p:cNvSpPr>
          <p:nvPr>
            <p:ph idx="1"/>
          </p:nvPr>
        </p:nvSpPr>
        <p:spPr>
          <a:xfrm>
            <a:off x="588963" y="1000108"/>
            <a:ext cx="7943850" cy="5194300"/>
          </a:xfrm>
        </p:spPr>
        <p:txBody>
          <a:bodyPr/>
          <a:lstStyle/>
          <a:p>
            <a:r>
              <a:rPr lang="en-GB" dirty="0" smtClean="0"/>
              <a:t>Solution: robust content publication – to add additional information on </a:t>
            </a:r>
            <a:r>
              <a:rPr lang="en-GB" u="sng" dirty="0" smtClean="0"/>
              <a:t>NNH towards content source</a:t>
            </a:r>
            <a:endParaRPr lang="en-GB" u="sng" dirty="0"/>
          </a:p>
        </p:txBody>
      </p:sp>
      <p:pic>
        <p:nvPicPr>
          <p:cNvPr id="47" name="Picture 7" descr="clo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7509" y="3302887"/>
            <a:ext cx="2270595" cy="14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7" descr="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271582"/>
            <a:ext cx="2571768" cy="15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5" y="4599032"/>
            <a:ext cx="179058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9397" y="4599031"/>
            <a:ext cx="469900" cy="330200"/>
          </a:xfrm>
          <a:prstGeom prst="rect">
            <a:avLst/>
          </a:prstGeom>
          <a:noFill/>
        </p:spPr>
      </p:pic>
      <p:pic>
        <p:nvPicPr>
          <p:cNvPr id="55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3" y="3128838"/>
            <a:ext cx="508309" cy="357190"/>
          </a:xfrm>
          <a:prstGeom prst="rect">
            <a:avLst/>
          </a:prstGeom>
          <a:noFill/>
        </p:spPr>
      </p:pic>
      <p:pic>
        <p:nvPicPr>
          <p:cNvPr id="56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9717" y="4094975"/>
            <a:ext cx="469900" cy="330200"/>
          </a:xfrm>
          <a:prstGeom prst="rect">
            <a:avLst/>
          </a:prstGeom>
          <a:noFill/>
        </p:spPr>
      </p:pic>
      <p:pic>
        <p:nvPicPr>
          <p:cNvPr id="57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5501" y="4094975"/>
            <a:ext cx="469900" cy="330200"/>
          </a:xfrm>
          <a:prstGeom prst="rect">
            <a:avLst/>
          </a:prstGeom>
          <a:noFill/>
        </p:spPr>
      </p:pic>
      <p:cxnSp>
        <p:nvCxnSpPr>
          <p:cNvPr id="58" name="Straight Connector 57"/>
          <p:cNvCxnSpPr>
            <a:endCxn id="54" idx="0"/>
          </p:cNvCxnSpPr>
          <p:nvPr/>
        </p:nvCxnSpPr>
        <p:spPr>
          <a:xfrm rot="10800000" flipV="1">
            <a:off x="2464348" y="4223003"/>
            <a:ext cx="664083" cy="37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6" idx="0"/>
          </p:cNvCxnSpPr>
          <p:nvPr/>
        </p:nvCxnSpPr>
        <p:spPr>
          <a:xfrm rot="5400000" flipH="1" flipV="1">
            <a:off x="5403959" y="3426737"/>
            <a:ext cx="608946" cy="72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6858016" y="2128706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403648" y="4887063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00034" y="4671039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3</a:t>
            </a:r>
            <a:endParaRPr lang="en-GB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4000496" y="3655798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2</a:t>
            </a:r>
            <a:endParaRPr lang="en-GB" sz="1400" dirty="0"/>
          </a:p>
        </p:txBody>
      </p:sp>
      <p:pic>
        <p:nvPicPr>
          <p:cNvPr id="73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6387" y="3128838"/>
            <a:ext cx="508309" cy="357190"/>
          </a:xfrm>
          <a:prstGeom prst="rect">
            <a:avLst/>
          </a:prstGeom>
          <a:noFill/>
        </p:spPr>
      </p:pic>
      <p:pic>
        <p:nvPicPr>
          <p:cNvPr id="75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9397" y="5391119"/>
            <a:ext cx="379358" cy="266576"/>
          </a:xfrm>
          <a:prstGeom prst="rect">
            <a:avLst/>
          </a:prstGeom>
          <a:noFill/>
        </p:spPr>
      </p:pic>
      <p:sp>
        <p:nvSpPr>
          <p:cNvPr id="76" name="TextBox 75"/>
          <p:cNvSpPr txBox="1"/>
          <p:nvPr/>
        </p:nvSpPr>
        <p:spPr>
          <a:xfrm>
            <a:off x="4033278" y="4057532"/>
            <a:ext cx="681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1.1/16</a:t>
            </a:r>
            <a:endParaRPr lang="en-GB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1669621" y="5035639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1.1.1/24</a:t>
            </a:r>
            <a:endParaRPr lang="en-GB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6357950" y="1771516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1</a:t>
            </a:r>
            <a:endParaRPr lang="en-GB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6996388" y="291452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1/8</a:t>
            </a:r>
            <a:endParaRPr lang="en-GB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4929190" y="5086191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1800" dirty="0" smtClean="0"/>
              <a:t> CRME2 includes the NNH information for context X1 to its forwarded publish message to CRME1</a:t>
            </a:r>
            <a:endParaRPr lang="en-GB" sz="1800" dirty="0"/>
          </a:p>
        </p:txBody>
      </p:sp>
      <p:pic>
        <p:nvPicPr>
          <p:cNvPr id="86" name="Picture 157" descr="serv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00166" y="5300505"/>
            <a:ext cx="261938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TextBox 86"/>
          <p:cNvSpPr txBox="1"/>
          <p:nvPr/>
        </p:nvSpPr>
        <p:spPr>
          <a:xfrm>
            <a:off x="1200012" y="5747769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S1: X1</a:t>
            </a:r>
            <a:endParaRPr lang="en-GB" sz="1600" dirty="0"/>
          </a:p>
        </p:txBody>
      </p:sp>
      <p:sp>
        <p:nvSpPr>
          <p:cNvPr id="90" name="Freeform 89"/>
          <p:cNvSpPr/>
          <p:nvPr/>
        </p:nvSpPr>
        <p:spPr bwMode="auto">
          <a:xfrm>
            <a:off x="1613647" y="3424628"/>
            <a:ext cx="2635624" cy="1492624"/>
          </a:xfrm>
          <a:custGeom>
            <a:avLst/>
            <a:gdLst>
              <a:gd name="connsiteX0" fmla="*/ 0 w 2635624"/>
              <a:gd name="connsiteY0" fmla="*/ 1492624 h 1492624"/>
              <a:gd name="connsiteX1" fmla="*/ 1223682 w 2635624"/>
              <a:gd name="connsiteY1" fmla="*/ 242047 h 1492624"/>
              <a:gd name="connsiteX2" fmla="*/ 2635624 w 2635624"/>
              <a:gd name="connsiteY2" fmla="*/ 40341 h 149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5624" h="1492624">
                <a:moveTo>
                  <a:pt x="0" y="1492624"/>
                </a:moveTo>
                <a:cubicBezTo>
                  <a:pt x="392205" y="988359"/>
                  <a:pt x="784411" y="484094"/>
                  <a:pt x="1223682" y="242047"/>
                </a:cubicBezTo>
                <a:cubicBezTo>
                  <a:pt x="1662953" y="0"/>
                  <a:pt x="2149288" y="20170"/>
                  <a:pt x="2635624" y="40341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lg" len="lg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4" name="Picture 78" descr="tabl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5014753"/>
            <a:ext cx="928694" cy="50164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95" name="Text Box 128"/>
          <p:cNvSpPr txBox="1">
            <a:spLocks noChangeArrowheads="1"/>
          </p:cNvSpPr>
          <p:nvPr/>
        </p:nvSpPr>
        <p:spPr bwMode="auto">
          <a:xfrm>
            <a:off x="247648" y="5116352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1800" b="1" dirty="0">
                <a:latin typeface="Calibri" pitchFamily="34" charset="0"/>
              </a:rPr>
              <a:t>X1-</a:t>
            </a:r>
            <a:r>
              <a:rPr lang="en-GB" sz="1800" b="1" dirty="0" smtClean="0">
                <a:latin typeface="Calibri" pitchFamily="34" charset="0"/>
              </a:rPr>
              <a:t>&gt;S1</a:t>
            </a:r>
            <a:endParaRPr lang="en-GB" sz="1800" b="1" dirty="0">
              <a:latin typeface="Calibri" pitchFamily="34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7215206" y="1728604"/>
            <a:ext cx="1928794" cy="914577"/>
            <a:chOff x="7429520" y="1571611"/>
            <a:chExt cx="1462094" cy="914577"/>
          </a:xfrm>
        </p:grpSpPr>
        <p:pic>
          <p:nvPicPr>
            <p:cNvPr id="97" name="Picture 78" descr="table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429520" y="1571611"/>
              <a:ext cx="1462094" cy="9145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98" name="Text Box 128"/>
            <p:cNvSpPr txBox="1">
              <a:spLocks noChangeArrowheads="1"/>
            </p:cNvSpPr>
            <p:nvPr/>
          </p:nvSpPr>
          <p:spPr bwMode="auto">
            <a:xfrm>
              <a:off x="7462886" y="1673211"/>
              <a:ext cx="1428728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latin typeface="Calibri" pitchFamily="34" charset="0"/>
                </a:rPr>
                <a:t>X1-</a:t>
              </a:r>
              <a:r>
                <a:rPr lang="en-GB" sz="1800" b="1" dirty="0" smtClean="0">
                  <a:latin typeface="Calibri" pitchFamily="34" charset="0"/>
                </a:rPr>
                <a:t>&gt;1.1/16</a:t>
              </a:r>
            </a:p>
            <a:p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(NNH=1.1.1/24)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8170351" y="3585993"/>
            <a:ext cx="830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1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572132" y="4300373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2</a:t>
            </a:r>
            <a:endParaRPr lang="en-GB" sz="2000" dirty="0"/>
          </a:p>
        </p:txBody>
      </p:sp>
      <p:sp>
        <p:nvSpPr>
          <p:cNvPr id="101" name="Rectangle 100"/>
          <p:cNvSpPr/>
          <p:nvPr/>
        </p:nvSpPr>
        <p:spPr>
          <a:xfrm>
            <a:off x="2857488" y="5300505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3</a:t>
            </a:r>
            <a:endParaRPr lang="en-GB" sz="2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214942" y="2800175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1.0.0.1</a:t>
            </a:r>
            <a:endParaRPr lang="en-GB" sz="1400" dirty="0"/>
          </a:p>
        </p:txBody>
      </p:sp>
      <p:sp>
        <p:nvSpPr>
          <p:cNvPr id="103" name="Freeform 102"/>
          <p:cNvSpPr/>
          <p:nvPr/>
        </p:nvSpPr>
        <p:spPr bwMode="auto">
          <a:xfrm>
            <a:off x="4357686" y="2143116"/>
            <a:ext cx="2500330" cy="1349748"/>
          </a:xfrm>
          <a:custGeom>
            <a:avLst/>
            <a:gdLst>
              <a:gd name="connsiteX0" fmla="*/ 0 w 2635624"/>
              <a:gd name="connsiteY0" fmla="*/ 1492624 h 1492624"/>
              <a:gd name="connsiteX1" fmla="*/ 1223682 w 2635624"/>
              <a:gd name="connsiteY1" fmla="*/ 242047 h 1492624"/>
              <a:gd name="connsiteX2" fmla="*/ 2635624 w 2635624"/>
              <a:gd name="connsiteY2" fmla="*/ 40341 h 149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5624" h="1492624">
                <a:moveTo>
                  <a:pt x="0" y="1492624"/>
                </a:moveTo>
                <a:cubicBezTo>
                  <a:pt x="392205" y="988359"/>
                  <a:pt x="784411" y="484094"/>
                  <a:pt x="1223682" y="242047"/>
                </a:cubicBezTo>
                <a:cubicBezTo>
                  <a:pt x="1662953" y="0"/>
                  <a:pt x="2149288" y="20170"/>
                  <a:pt x="2635624" y="40341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lg" len="lg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928662" y="2214554"/>
            <a:ext cx="3214710" cy="785819"/>
          </a:xfrm>
          <a:prstGeom prst="wedgeRoundRectCallout">
            <a:avLst>
              <a:gd name="adj1" fmla="val 81927"/>
              <a:gd name="adj2" fmla="val -3381"/>
              <a:gd name="adj3" fmla="val 16667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Publish (X, NNH=1.1.1/24)</a:t>
            </a:r>
          </a:p>
        </p:txBody>
      </p:sp>
      <p:sp>
        <p:nvSpPr>
          <p:cNvPr id="60" name="Oval 59"/>
          <p:cNvSpPr/>
          <p:nvPr/>
        </p:nvSpPr>
        <p:spPr>
          <a:xfrm>
            <a:off x="4245621" y="337489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Content Resolution Scenario (based on </a:t>
            </a:r>
            <a:r>
              <a:rPr lang="en-US" u="sng" dirty="0" smtClean="0">
                <a:ea typeface="ＭＳ Ｐゴシック" pitchFamily="34" charset="-128"/>
              </a:rPr>
              <a:t>robust </a:t>
            </a:r>
            <a:r>
              <a:rPr lang="en-US" dirty="0" smtClean="0">
                <a:ea typeface="ＭＳ Ｐゴシック" pitchFamily="34" charset="-128"/>
              </a:rPr>
              <a:t>content publication)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12</a:t>
            </a:fld>
            <a:endParaRPr lang="en-US"/>
          </a:p>
        </p:txBody>
      </p:sp>
      <p:pic>
        <p:nvPicPr>
          <p:cNvPr id="6" name="Picture 7" descr="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7509" y="3717398"/>
            <a:ext cx="2270595" cy="14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2686093"/>
            <a:ext cx="2571768" cy="15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lou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5" y="5013543"/>
            <a:ext cx="179058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9397" y="5013542"/>
            <a:ext cx="469900" cy="330200"/>
          </a:xfrm>
          <a:prstGeom prst="rect">
            <a:avLst/>
          </a:prstGeom>
          <a:noFill/>
        </p:spPr>
      </p:pic>
      <p:pic>
        <p:nvPicPr>
          <p:cNvPr id="10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3" y="3543349"/>
            <a:ext cx="508309" cy="357190"/>
          </a:xfrm>
          <a:prstGeom prst="rect">
            <a:avLst/>
          </a:prstGeom>
          <a:noFill/>
        </p:spPr>
      </p:pic>
      <p:pic>
        <p:nvPicPr>
          <p:cNvPr id="11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4357694"/>
            <a:ext cx="469900" cy="330200"/>
          </a:xfrm>
          <a:prstGeom prst="rect">
            <a:avLst/>
          </a:prstGeom>
          <a:noFill/>
        </p:spPr>
      </p:pic>
      <p:pic>
        <p:nvPicPr>
          <p:cNvPr id="12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65501" y="4509486"/>
            <a:ext cx="469900" cy="330200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>
            <a:endCxn id="9" idx="0"/>
          </p:cNvCxnSpPr>
          <p:nvPr/>
        </p:nvCxnSpPr>
        <p:spPr>
          <a:xfrm rot="10800000" flipV="1">
            <a:off x="2464348" y="4637514"/>
            <a:ext cx="664083" cy="37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0"/>
            <a:endCxn id="10" idx="2"/>
          </p:cNvCxnSpPr>
          <p:nvPr/>
        </p:nvCxnSpPr>
        <p:spPr>
          <a:xfrm rot="5400000" flipH="1" flipV="1">
            <a:off x="5516669" y="3762325"/>
            <a:ext cx="457155" cy="733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45621" y="3789406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403648" y="530157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0034" y="5085550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3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4070309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2</a:t>
            </a:r>
            <a:endParaRPr lang="en-GB" sz="1400" dirty="0"/>
          </a:p>
        </p:txBody>
      </p:sp>
      <p:pic>
        <p:nvPicPr>
          <p:cNvPr id="21" name="Picture 3" descr="router-generi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86387" y="3543349"/>
            <a:ext cx="508309" cy="357190"/>
          </a:xfrm>
          <a:prstGeom prst="rect">
            <a:avLst/>
          </a:prstGeom>
          <a:noFill/>
        </p:spPr>
      </p:pic>
      <p:pic>
        <p:nvPicPr>
          <p:cNvPr id="22" name="Picture 3" descr="router-generi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29397" y="5805630"/>
            <a:ext cx="379358" cy="26657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033278" y="5192925"/>
            <a:ext cx="681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1.1/16</a:t>
            </a:r>
            <a:endParaRPr lang="en-GB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1669621" y="545015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1.1.1/24</a:t>
            </a:r>
            <a:endParaRPr lang="en-GB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6286512" y="2186027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1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929454" y="385762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1/8</a:t>
            </a:r>
            <a:endParaRPr lang="en-GB" sz="1400" dirty="0"/>
          </a:p>
        </p:txBody>
      </p:sp>
      <p:pic>
        <p:nvPicPr>
          <p:cNvPr id="35" name="Picture 157" descr="serv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0166" y="5715016"/>
            <a:ext cx="261938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1200012" y="616228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S1: X1</a:t>
            </a:r>
            <a:endParaRPr lang="en-GB" sz="1600" dirty="0"/>
          </a:p>
        </p:txBody>
      </p:sp>
      <p:pic>
        <p:nvPicPr>
          <p:cNvPr id="38" name="Picture 78" descr="tabl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282" y="5429264"/>
            <a:ext cx="928694" cy="50164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39" name="Text Box 128"/>
          <p:cNvSpPr txBox="1">
            <a:spLocks noChangeArrowheads="1"/>
          </p:cNvSpPr>
          <p:nvPr/>
        </p:nvSpPr>
        <p:spPr bwMode="auto">
          <a:xfrm>
            <a:off x="247648" y="5530863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1800" b="1" dirty="0">
                <a:latin typeface="Calibri" pitchFamily="34" charset="0"/>
              </a:rPr>
              <a:t>X1-</a:t>
            </a:r>
            <a:r>
              <a:rPr lang="en-GB" sz="1800" b="1" dirty="0" smtClean="0">
                <a:latin typeface="Calibri" pitchFamily="34" charset="0"/>
              </a:rPr>
              <a:t>&gt;S1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170351" y="4000504"/>
            <a:ext cx="830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1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29256" y="4743402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2</a:t>
            </a:r>
            <a:endParaRPr lang="en-GB" sz="2000" dirty="0"/>
          </a:p>
        </p:txBody>
      </p:sp>
      <p:sp>
        <p:nvSpPr>
          <p:cNvPr id="53" name="Rectangle 52"/>
          <p:cNvSpPr/>
          <p:nvPr/>
        </p:nvSpPr>
        <p:spPr>
          <a:xfrm>
            <a:off x="2857488" y="5715016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3</a:t>
            </a:r>
            <a:endParaRPr lang="en-GB" sz="2000" dirty="0"/>
          </a:p>
        </p:txBody>
      </p:sp>
      <p:grpSp>
        <p:nvGrpSpPr>
          <p:cNvPr id="3" name="Group 48"/>
          <p:cNvGrpSpPr/>
          <p:nvPr/>
        </p:nvGrpSpPr>
        <p:grpSpPr>
          <a:xfrm>
            <a:off x="3000364" y="3070228"/>
            <a:ext cx="1462094" cy="501648"/>
            <a:chOff x="7429520" y="1571612"/>
            <a:chExt cx="1462094" cy="501648"/>
          </a:xfrm>
        </p:grpSpPr>
        <p:pic>
          <p:nvPicPr>
            <p:cNvPr id="63" name="Picture 78" descr="table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429520" y="1571612"/>
              <a:ext cx="1462094" cy="5016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66" name="Text Box 128"/>
            <p:cNvSpPr txBox="1">
              <a:spLocks noChangeArrowheads="1"/>
            </p:cNvSpPr>
            <p:nvPr/>
          </p:nvSpPr>
          <p:spPr bwMode="auto">
            <a:xfrm>
              <a:off x="7462886" y="1673211"/>
              <a:ext cx="1428728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latin typeface="Calibri" pitchFamily="34" charset="0"/>
                </a:rPr>
                <a:t>X1-</a:t>
              </a:r>
              <a:r>
                <a:rPr lang="en-GB" sz="1800" b="1" dirty="0" smtClean="0">
                  <a:latin typeface="Calibri" pitchFamily="34" charset="0"/>
                </a:rPr>
                <a:t>&gt;1.1.1/24</a:t>
              </a:r>
              <a:endParaRPr lang="en-GB" sz="1800" b="1" dirty="0">
                <a:latin typeface="Calibri" pitchFamily="34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6483016" y="3143248"/>
            <a:ext cx="1491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</a:rPr>
              <a:t>CONSUME (X1)</a:t>
            </a:r>
            <a:endParaRPr lang="en-GB" sz="1400" dirty="0">
              <a:solidFill>
                <a:srgbClr val="0000FF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 flipH="1" flipV="1">
            <a:off x="6787372" y="2999578"/>
            <a:ext cx="285752" cy="1588"/>
          </a:xfrm>
          <a:prstGeom prst="straightConnector1">
            <a:avLst/>
          </a:prstGeom>
          <a:solidFill>
            <a:srgbClr val="EAEAEA"/>
          </a:solidFill>
          <a:ln w="95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rot="16200000" flipH="1">
            <a:off x="4219432" y="3781568"/>
            <a:ext cx="357190" cy="285752"/>
          </a:xfrm>
          <a:prstGeom prst="line">
            <a:avLst/>
          </a:prstGeom>
          <a:solidFill>
            <a:srgbClr val="EAEAEA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rot="5400000" flipH="1" flipV="1">
            <a:off x="4228760" y="3799134"/>
            <a:ext cx="350008" cy="270332"/>
          </a:xfrm>
          <a:prstGeom prst="line">
            <a:avLst/>
          </a:prstGeom>
          <a:solidFill>
            <a:srgbClr val="EAEAEA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grpSp>
        <p:nvGrpSpPr>
          <p:cNvPr id="55" name="Group 54"/>
          <p:cNvGrpSpPr/>
          <p:nvPr/>
        </p:nvGrpSpPr>
        <p:grpSpPr>
          <a:xfrm>
            <a:off x="4558553" y="2428868"/>
            <a:ext cx="2528047" cy="1269073"/>
            <a:chOff x="4558553" y="2428868"/>
            <a:chExt cx="2528047" cy="1269073"/>
          </a:xfrm>
        </p:grpSpPr>
        <p:sp>
          <p:nvSpPr>
            <p:cNvPr id="74" name="Freeform 73"/>
            <p:cNvSpPr/>
            <p:nvPr/>
          </p:nvSpPr>
          <p:spPr bwMode="auto">
            <a:xfrm>
              <a:off x="4558553" y="2428868"/>
              <a:ext cx="2528047" cy="1269073"/>
            </a:xfrm>
            <a:custGeom>
              <a:avLst/>
              <a:gdLst>
                <a:gd name="connsiteX0" fmla="*/ 2528047 w 2528047"/>
                <a:gd name="connsiteY0" fmla="*/ 286870 h 1362635"/>
                <a:gd name="connsiteX1" fmla="*/ 1116106 w 2528047"/>
                <a:gd name="connsiteY1" fmla="*/ 179294 h 1362635"/>
                <a:gd name="connsiteX2" fmla="*/ 0 w 2528047"/>
                <a:gd name="connsiteY2" fmla="*/ 1362635 h 136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28047" h="1362635">
                  <a:moveTo>
                    <a:pt x="2528047" y="286870"/>
                  </a:moveTo>
                  <a:cubicBezTo>
                    <a:pt x="2032747" y="143435"/>
                    <a:pt x="1537447" y="0"/>
                    <a:pt x="1116106" y="179294"/>
                  </a:cubicBezTo>
                  <a:cubicBezTo>
                    <a:pt x="694765" y="358588"/>
                    <a:pt x="347382" y="860611"/>
                    <a:pt x="0" y="1362635"/>
                  </a:cubicBezTo>
                </a:path>
              </a:pathLst>
            </a:custGeom>
            <a:noFill/>
            <a:ln w="9525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stealth" w="lg" len="lg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  <p:graphicFrame>
          <p:nvGraphicFramePr>
            <p:cNvPr id="78" name="Object 4"/>
            <p:cNvGraphicFramePr>
              <a:graphicFrameLocks noChangeAspect="1"/>
            </p:cNvGraphicFramePr>
            <p:nvPr/>
          </p:nvGraphicFramePr>
          <p:xfrm>
            <a:off x="4786314" y="2786058"/>
            <a:ext cx="787400" cy="482600"/>
          </p:xfrm>
          <a:graphic>
            <a:graphicData uri="http://schemas.openxmlformats.org/presentationml/2006/ole">
              <p:oleObj spid="_x0000_s22530" name="Visio" r:id="rId10" imgW="931545" imgH="571500" progId="Visio.Drawing.11">
                <p:embed/>
              </p:oleObj>
            </a:graphicData>
          </a:graphic>
        </p:graphicFrame>
      </p:grpSp>
      <p:sp>
        <p:nvSpPr>
          <p:cNvPr id="79" name="Content Placeholder 78"/>
          <p:cNvSpPr>
            <a:spLocks noGrp="1"/>
          </p:cNvSpPr>
          <p:nvPr>
            <p:ph idx="1"/>
          </p:nvPr>
        </p:nvSpPr>
        <p:spPr>
          <a:xfrm>
            <a:off x="588963" y="1071546"/>
            <a:ext cx="7943850" cy="5194300"/>
          </a:xfrm>
        </p:spPr>
        <p:txBody>
          <a:bodyPr/>
          <a:lstStyle/>
          <a:p>
            <a:r>
              <a:rPr lang="en-GB" dirty="0" smtClean="0"/>
              <a:t>In case CRME1 cannot contact the default next hop CRME2, it is able to send the content request to </a:t>
            </a:r>
          </a:p>
          <a:p>
            <a:pPr>
              <a:buNone/>
            </a:pPr>
            <a:r>
              <a:rPr lang="en-GB" dirty="0" smtClean="0"/>
              <a:t>	the NNH CRME which is CRME3 </a:t>
            </a:r>
            <a:endParaRPr lang="en-GB" dirty="0"/>
          </a:p>
        </p:txBody>
      </p:sp>
      <p:grpSp>
        <p:nvGrpSpPr>
          <p:cNvPr id="47" name="Group 46"/>
          <p:cNvGrpSpPr/>
          <p:nvPr/>
        </p:nvGrpSpPr>
        <p:grpSpPr>
          <a:xfrm>
            <a:off x="7143768" y="1728604"/>
            <a:ext cx="1928794" cy="914577"/>
            <a:chOff x="7429520" y="1571611"/>
            <a:chExt cx="1462094" cy="914577"/>
          </a:xfrm>
        </p:grpSpPr>
        <p:pic>
          <p:nvPicPr>
            <p:cNvPr id="48" name="Picture 78" descr="table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429520" y="1571611"/>
              <a:ext cx="1462094" cy="9145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49" name="Text Box 128"/>
            <p:cNvSpPr txBox="1">
              <a:spLocks noChangeArrowheads="1"/>
            </p:cNvSpPr>
            <p:nvPr/>
          </p:nvSpPr>
          <p:spPr bwMode="auto">
            <a:xfrm>
              <a:off x="7462886" y="1673211"/>
              <a:ext cx="1428728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latin typeface="Calibri" pitchFamily="34" charset="0"/>
                </a:rPr>
                <a:t>X1-</a:t>
              </a:r>
              <a:r>
                <a:rPr lang="en-GB" sz="1800" b="1" dirty="0" smtClean="0">
                  <a:latin typeface="Calibri" pitchFamily="34" charset="0"/>
                </a:rPr>
                <a:t>&gt;1.1/16</a:t>
              </a:r>
            </a:p>
            <a:p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(NNH=1.1.1/24)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6786578" y="2543217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7" name="Group 56"/>
          <p:cNvGrpSpPr/>
          <p:nvPr/>
        </p:nvGrpSpPr>
        <p:grpSpPr>
          <a:xfrm>
            <a:off x="714348" y="2171700"/>
            <a:ext cx="6062970" cy="3072653"/>
            <a:chOff x="714348" y="2171700"/>
            <a:chExt cx="6062970" cy="3072653"/>
          </a:xfrm>
        </p:grpSpPr>
        <p:sp>
          <p:nvSpPr>
            <p:cNvPr id="56" name="Freeform 55"/>
            <p:cNvSpPr/>
            <p:nvPr/>
          </p:nvSpPr>
          <p:spPr bwMode="auto">
            <a:xfrm>
              <a:off x="1573306" y="2171700"/>
              <a:ext cx="5204012" cy="3072653"/>
            </a:xfrm>
            <a:custGeom>
              <a:avLst/>
              <a:gdLst>
                <a:gd name="connsiteX0" fmla="*/ 5204012 w 5204012"/>
                <a:gd name="connsiteY0" fmla="*/ 531159 h 3072653"/>
                <a:gd name="connsiteX1" fmla="*/ 2205318 w 5204012"/>
                <a:gd name="connsiteY1" fmla="*/ 423582 h 3072653"/>
                <a:gd name="connsiteX2" fmla="*/ 0 w 5204012"/>
                <a:gd name="connsiteY2" fmla="*/ 3072653 h 307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4012" h="3072653">
                  <a:moveTo>
                    <a:pt x="5204012" y="531159"/>
                  </a:moveTo>
                  <a:cubicBezTo>
                    <a:pt x="4138332" y="265579"/>
                    <a:pt x="3072653" y="0"/>
                    <a:pt x="2205318" y="423582"/>
                  </a:cubicBezTo>
                  <a:cubicBezTo>
                    <a:pt x="1337983" y="847164"/>
                    <a:pt x="668991" y="1959908"/>
                    <a:pt x="0" y="3072653"/>
                  </a:cubicBezTo>
                </a:path>
              </a:pathLst>
            </a:custGeom>
            <a:noFill/>
            <a:ln w="9525" cap="flat" cmpd="sng" algn="ctr">
              <a:solidFill>
                <a:schemeClr val="accent6"/>
              </a:solidFill>
              <a:prstDash val="dash"/>
              <a:round/>
              <a:headEnd type="none" w="med" len="med"/>
              <a:tailEnd type="stealth" w="lg" len="lg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714348" y="2854107"/>
              <a:ext cx="2352660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dirty="0" smtClean="0">
                  <a:solidFill>
                    <a:srgbClr val="0000FF"/>
                  </a:solidFill>
                  <a:latin typeface="Calibri" pitchFamily="34" charset="0"/>
                </a:rPr>
                <a:t>CONSUME(X1)</a:t>
              </a:r>
            </a:p>
            <a:p>
              <a:r>
                <a:rPr lang="en-GB" sz="1800" b="1" dirty="0" smtClean="0">
                  <a:solidFill>
                    <a:srgbClr val="0000FF"/>
                  </a:solidFill>
                  <a:latin typeface="Calibri" pitchFamily="34" charset="0"/>
                </a:rPr>
                <a:t>Ingress: 1.0.0.1</a:t>
              </a:r>
              <a:endParaRPr lang="en-GB" sz="1800" b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5214942" y="3335537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1.0.0.1</a:t>
            </a:r>
            <a:endParaRPr lang="en-GB" sz="14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1643169" y="4929198"/>
            <a:ext cx="1357195" cy="483658"/>
            <a:chOff x="1643169" y="4357694"/>
            <a:chExt cx="1357195" cy="483658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 rot="5400000" flipH="1" flipV="1">
              <a:off x="1854895" y="4466850"/>
              <a:ext cx="162776" cy="586228"/>
            </a:xfrm>
            <a:prstGeom prst="straightConnector1">
              <a:avLst/>
            </a:prstGeom>
            <a:solidFill>
              <a:srgbClr val="EAEAEA"/>
            </a:solidFill>
            <a:ln w="28575" cap="flat" cmpd="sng" algn="ctr">
              <a:solidFill>
                <a:srgbClr val="009900"/>
              </a:solidFill>
              <a:prstDash val="dashDot"/>
              <a:round/>
              <a:headEnd type="none" w="med" len="med"/>
              <a:tailEnd type="arrow"/>
            </a:ln>
            <a:effectLst/>
          </p:spPr>
        </p:cxnSp>
        <p:sp>
          <p:nvSpPr>
            <p:cNvPr id="60" name="4-Point Star 59"/>
            <p:cNvSpPr/>
            <p:nvPr/>
          </p:nvSpPr>
          <p:spPr bwMode="auto">
            <a:xfrm>
              <a:off x="2714612" y="4357694"/>
              <a:ext cx="285752" cy="285752"/>
            </a:xfrm>
            <a:prstGeom prst="star4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928926" y="5214950"/>
            <a:ext cx="4777764" cy="1006402"/>
            <a:chOff x="2928926" y="4643446"/>
            <a:chExt cx="4777764" cy="1006402"/>
          </a:xfrm>
        </p:grpSpPr>
        <p:sp>
          <p:nvSpPr>
            <p:cNvPr id="62" name="Cloud 61"/>
            <p:cNvSpPr/>
            <p:nvPr/>
          </p:nvSpPr>
          <p:spPr>
            <a:xfrm>
              <a:off x="4214810" y="4857760"/>
              <a:ext cx="3491880" cy="792088"/>
            </a:xfrm>
            <a:prstGeom prst="clou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C00000"/>
                  </a:solidFill>
                </a:rPr>
                <a:t>X1:   Outgoing NH = {1.0.0.1}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 bwMode="auto">
            <a:xfrm rot="10800000">
              <a:off x="2928926" y="4643446"/>
              <a:ext cx="1571636" cy="428628"/>
            </a:xfrm>
            <a:prstGeom prst="straightConnector1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71" name="Freeform 70"/>
          <p:cNvSpPr/>
          <p:nvPr/>
        </p:nvSpPr>
        <p:spPr bwMode="auto">
          <a:xfrm>
            <a:off x="1721224" y="3384177"/>
            <a:ext cx="4136660" cy="2317376"/>
          </a:xfrm>
          <a:custGeom>
            <a:avLst/>
            <a:gdLst>
              <a:gd name="connsiteX0" fmla="*/ 0 w 4450976"/>
              <a:gd name="connsiteY0" fmla="*/ 2317376 h 2317376"/>
              <a:gd name="connsiteX1" fmla="*/ 712694 w 4450976"/>
              <a:gd name="connsiteY1" fmla="*/ 1819835 h 2317376"/>
              <a:gd name="connsiteX2" fmla="*/ 2030505 w 4450976"/>
              <a:gd name="connsiteY2" fmla="*/ 246529 h 2317376"/>
              <a:gd name="connsiteX3" fmla="*/ 4450976 w 4450976"/>
              <a:gd name="connsiteY3" fmla="*/ 340658 h 2317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0976" h="2317376">
                <a:moveTo>
                  <a:pt x="0" y="2317376"/>
                </a:moveTo>
                <a:cubicBezTo>
                  <a:pt x="187138" y="2241176"/>
                  <a:pt x="374276" y="2164976"/>
                  <a:pt x="712694" y="1819835"/>
                </a:cubicBezTo>
                <a:cubicBezTo>
                  <a:pt x="1051112" y="1474694"/>
                  <a:pt x="1407458" y="493058"/>
                  <a:pt x="2030505" y="246529"/>
                </a:cubicBezTo>
                <a:cubicBezTo>
                  <a:pt x="2653552" y="0"/>
                  <a:pt x="3552264" y="170329"/>
                  <a:pt x="4450976" y="340658"/>
                </a:cubicBezTo>
              </a:path>
            </a:pathLst>
          </a:custGeom>
          <a:noFill/>
          <a:ln w="47625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1214422"/>
            <a:ext cx="8642350" cy="552769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dirty="0" smtClean="0">
                <a:ea typeface="ＭＳ Ｐゴシック" pitchFamily="34" charset="-128"/>
              </a:rPr>
              <a:t>Resilience in host-to-host based communications with location dependence seems to be more straightforward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dirty="0" smtClean="0">
                <a:ea typeface="ＭＳ Ｐゴシック" pitchFamily="34" charset="-128"/>
              </a:rPr>
              <a:t>In case of ICN (based on gossip-like communications): Failure during different phases (publication, resolution, delivery) may have different impacts on content services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dirty="0" smtClean="0">
                <a:ea typeface="ＭＳ Ｐゴシック" pitchFamily="34" charset="-128"/>
              </a:rPr>
              <a:t>Do we have a </a:t>
            </a:r>
            <a:r>
              <a:rPr lang="en-US" sz="2400" u="sng" dirty="0" smtClean="0">
                <a:ea typeface="ＭＳ Ｐゴシック" pitchFamily="34" charset="-128"/>
              </a:rPr>
              <a:t>holistic</a:t>
            </a:r>
            <a:r>
              <a:rPr lang="en-US" sz="2400" dirty="0" smtClean="0">
                <a:ea typeface="ＭＳ Ｐゴシック" pitchFamily="34" charset="-128"/>
              </a:rPr>
              <a:t> resilience protection framework for such ICN environment?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What Happens to Host-to-host Model?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4" y="971550"/>
            <a:ext cx="8893175" cy="4386275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No time-separation: </a:t>
            </a:r>
            <a:r>
              <a:rPr lang="en-US" sz="2400" dirty="0" smtClean="0">
                <a:ea typeface="ＭＳ Ｐゴシック" pitchFamily="34" charset="-128"/>
              </a:rPr>
              <a:t>Destinations are </a:t>
            </a:r>
            <a:r>
              <a:rPr lang="en-US" sz="2400" u="sng" dirty="0" smtClean="0">
                <a:ea typeface="ＭＳ Ｐゴシック" pitchFamily="34" charset="-128"/>
              </a:rPr>
              <a:t>not affected</a:t>
            </a:r>
            <a:r>
              <a:rPr lang="en-US" sz="2400" dirty="0" smtClean="0">
                <a:ea typeface="ＭＳ Ｐゴシック" pitchFamily="34" charset="-128"/>
              </a:rPr>
              <a:t> by failure if they are not “online” (i.e. no communication sessions)</a:t>
            </a:r>
            <a:endParaRPr lang="en-US" sz="2400" b="1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Location dependence: </a:t>
            </a:r>
            <a:r>
              <a:rPr lang="en-US" sz="2400" dirty="0" smtClean="0">
                <a:ea typeface="ＭＳ Ｐゴシック" pitchFamily="34" charset="-128"/>
              </a:rPr>
              <a:t>In case of network failure, repairing routers know how to reach affected destinations via alternative routes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Common practice:</a:t>
            </a:r>
            <a:r>
              <a:rPr lang="en-US" sz="2400" dirty="0" smtClean="0">
                <a:ea typeface="ＭＳ Ｐゴシック" pitchFamily="34" charset="-128"/>
              </a:rPr>
              <a:t> make-before-break – e.g. IP/MPLS FRR</a:t>
            </a: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2</a:t>
            </a:fld>
            <a:endParaRPr lang="en-US"/>
          </a:p>
        </p:txBody>
      </p:sp>
      <p:pic>
        <p:nvPicPr>
          <p:cNvPr id="55" name="Picture 3" descr="router-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4929198"/>
            <a:ext cx="469900" cy="330200"/>
          </a:xfrm>
          <a:prstGeom prst="rect">
            <a:avLst/>
          </a:prstGeom>
          <a:noFill/>
        </p:spPr>
      </p:pic>
      <p:pic>
        <p:nvPicPr>
          <p:cNvPr id="58" name="Picture 3" descr="router-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857892"/>
            <a:ext cx="469900" cy="330200"/>
          </a:xfrm>
          <a:prstGeom prst="rect">
            <a:avLst/>
          </a:prstGeom>
          <a:noFill/>
        </p:spPr>
      </p:pic>
      <p:pic>
        <p:nvPicPr>
          <p:cNvPr id="59" name="Picture 3" descr="router-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000636"/>
            <a:ext cx="469900" cy="330200"/>
          </a:xfrm>
          <a:prstGeom prst="rect">
            <a:avLst/>
          </a:prstGeom>
          <a:noFill/>
        </p:spPr>
      </p:pic>
      <p:pic>
        <p:nvPicPr>
          <p:cNvPr id="60" name="Picture 3" descr="router-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000504"/>
            <a:ext cx="469900" cy="330200"/>
          </a:xfrm>
          <a:prstGeom prst="rect">
            <a:avLst/>
          </a:prstGeom>
          <a:noFill/>
        </p:spPr>
      </p:pic>
      <p:pic>
        <p:nvPicPr>
          <p:cNvPr id="61" name="Picture 3" descr="router-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000504"/>
            <a:ext cx="469900" cy="330200"/>
          </a:xfrm>
          <a:prstGeom prst="rect">
            <a:avLst/>
          </a:prstGeom>
          <a:noFill/>
        </p:spPr>
      </p:pic>
      <p:pic>
        <p:nvPicPr>
          <p:cNvPr id="62" name="Picture 3" descr="router-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5000636"/>
            <a:ext cx="469900" cy="330200"/>
          </a:xfrm>
          <a:prstGeom prst="rect">
            <a:avLst/>
          </a:prstGeom>
          <a:noFill/>
        </p:spPr>
      </p:pic>
      <p:pic>
        <p:nvPicPr>
          <p:cNvPr id="63" name="Picture 3" descr="router-gener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5857892"/>
            <a:ext cx="469900" cy="330200"/>
          </a:xfrm>
          <a:prstGeom prst="rect">
            <a:avLst/>
          </a:prstGeom>
          <a:noFill/>
        </p:spPr>
      </p:pic>
      <p:cxnSp>
        <p:nvCxnSpPr>
          <p:cNvPr id="65" name="Straight Connector 64"/>
          <p:cNvCxnSpPr>
            <a:stCxn id="55" idx="3"/>
            <a:endCxn id="59" idx="1"/>
          </p:cNvCxnSpPr>
          <p:nvPr/>
        </p:nvCxnSpPr>
        <p:spPr bwMode="auto">
          <a:xfrm>
            <a:off x="2613008" y="5094298"/>
            <a:ext cx="4459322" cy="71438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67" name="Straight Connector 66"/>
          <p:cNvCxnSpPr>
            <a:stCxn id="55" idx="0"/>
            <a:endCxn id="61" idx="1"/>
          </p:cNvCxnSpPr>
          <p:nvPr/>
        </p:nvCxnSpPr>
        <p:spPr bwMode="auto">
          <a:xfrm rot="5400000" flipH="1" flipV="1">
            <a:off x="2664604" y="3879058"/>
            <a:ext cx="763594" cy="1336686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69" name="Straight Connector 68"/>
          <p:cNvCxnSpPr>
            <a:stCxn id="61" idx="3"/>
            <a:endCxn id="60" idx="1"/>
          </p:cNvCxnSpPr>
          <p:nvPr/>
        </p:nvCxnSpPr>
        <p:spPr bwMode="auto">
          <a:xfrm>
            <a:off x="4184644" y="4165604"/>
            <a:ext cx="1387488" cy="1588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71" name="Straight Connector 70"/>
          <p:cNvCxnSpPr>
            <a:stCxn id="60" idx="3"/>
            <a:endCxn id="59" idx="0"/>
          </p:cNvCxnSpPr>
          <p:nvPr/>
        </p:nvCxnSpPr>
        <p:spPr bwMode="auto">
          <a:xfrm>
            <a:off x="6042032" y="4165604"/>
            <a:ext cx="1265248" cy="835032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73" name="Straight Connector 72"/>
          <p:cNvCxnSpPr>
            <a:stCxn id="55" idx="2"/>
            <a:endCxn id="58" idx="1"/>
          </p:cNvCxnSpPr>
          <p:nvPr/>
        </p:nvCxnSpPr>
        <p:spPr bwMode="auto">
          <a:xfrm rot="16200000" flipH="1">
            <a:off x="2664604" y="4972852"/>
            <a:ext cx="763594" cy="1336686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75" name="Straight Connector 74"/>
          <p:cNvCxnSpPr>
            <a:stCxn id="58" idx="3"/>
            <a:endCxn id="63" idx="1"/>
          </p:cNvCxnSpPr>
          <p:nvPr/>
        </p:nvCxnSpPr>
        <p:spPr bwMode="auto">
          <a:xfrm>
            <a:off x="4184644" y="6022992"/>
            <a:ext cx="1458926" cy="1588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77" name="Straight Connector 76"/>
          <p:cNvCxnSpPr>
            <a:stCxn id="63" idx="3"/>
            <a:endCxn id="59" idx="2"/>
          </p:cNvCxnSpPr>
          <p:nvPr/>
        </p:nvCxnSpPr>
        <p:spPr bwMode="auto">
          <a:xfrm flipV="1">
            <a:off x="6113470" y="5330836"/>
            <a:ext cx="1193810" cy="692156"/>
          </a:xfrm>
          <a:prstGeom prst="line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grpSp>
        <p:nvGrpSpPr>
          <p:cNvPr id="78" name="Group 77"/>
          <p:cNvGrpSpPr/>
          <p:nvPr/>
        </p:nvGrpSpPr>
        <p:grpSpPr>
          <a:xfrm>
            <a:off x="4500562" y="5000636"/>
            <a:ext cx="326093" cy="357190"/>
            <a:chOff x="4214810" y="2643182"/>
            <a:chExt cx="326093" cy="357190"/>
          </a:xfrm>
        </p:grpSpPr>
        <p:cxnSp>
          <p:nvCxnSpPr>
            <p:cNvPr id="79" name="Straight Connector 78"/>
            <p:cNvCxnSpPr/>
            <p:nvPr/>
          </p:nvCxnSpPr>
          <p:spPr bwMode="auto">
            <a:xfrm rot="16200000" flipH="1">
              <a:off x="4219432" y="2678901"/>
              <a:ext cx="357190" cy="28575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rot="5400000" flipH="1" flipV="1">
              <a:off x="4174972" y="2683020"/>
              <a:ext cx="350008" cy="27033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81" name="TextBox 80"/>
          <p:cNvSpPr txBox="1"/>
          <p:nvPr/>
        </p:nvSpPr>
        <p:spPr>
          <a:xfrm>
            <a:off x="1428728" y="457200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Source</a:t>
            </a:r>
            <a:endParaRPr lang="en-GB" sz="1800" dirty="0"/>
          </a:p>
        </p:txBody>
      </p:sp>
      <p:sp>
        <p:nvSpPr>
          <p:cNvPr id="82" name="TextBox 81"/>
          <p:cNvSpPr txBox="1"/>
          <p:nvPr/>
        </p:nvSpPr>
        <p:spPr>
          <a:xfrm>
            <a:off x="7286644" y="463130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Destination D</a:t>
            </a:r>
            <a:endParaRPr lang="en-GB" sz="1800" dirty="0"/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2714612" y="5000636"/>
            <a:ext cx="4214842" cy="71438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5" name="Freeform 84"/>
          <p:cNvSpPr/>
          <p:nvPr/>
        </p:nvSpPr>
        <p:spPr bwMode="auto">
          <a:xfrm>
            <a:off x="2248743" y="5017994"/>
            <a:ext cx="4737847" cy="914400"/>
          </a:xfrm>
          <a:custGeom>
            <a:avLst/>
            <a:gdLst>
              <a:gd name="connsiteX0" fmla="*/ 367553 w 4737847"/>
              <a:gd name="connsiteY0" fmla="*/ 172571 h 914400"/>
              <a:gd name="connsiteX1" fmla="*/ 367553 w 4737847"/>
              <a:gd name="connsiteY1" fmla="*/ 118782 h 914400"/>
              <a:gd name="connsiteX2" fmla="*/ 2572871 w 4737847"/>
              <a:gd name="connsiteY2" fmla="*/ 885265 h 914400"/>
              <a:gd name="connsiteX3" fmla="*/ 4737847 w 4737847"/>
              <a:gd name="connsiteY3" fmla="*/ 29359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37847" h="914400">
                <a:moveTo>
                  <a:pt x="367553" y="172571"/>
                </a:moveTo>
                <a:cubicBezTo>
                  <a:pt x="183776" y="86285"/>
                  <a:pt x="0" y="0"/>
                  <a:pt x="367553" y="118782"/>
                </a:cubicBezTo>
                <a:cubicBezTo>
                  <a:pt x="735106" y="237564"/>
                  <a:pt x="1844489" y="856130"/>
                  <a:pt x="2572871" y="885265"/>
                </a:cubicBezTo>
                <a:cubicBezTo>
                  <a:pt x="3301253" y="914400"/>
                  <a:pt x="4019550" y="603997"/>
                  <a:pt x="4737847" y="293594"/>
                </a:cubicBezTo>
              </a:path>
            </a:pathLst>
          </a:custGeom>
          <a:noFill/>
          <a:ln w="28575" cap="flat" cmpd="sng" algn="ctr">
            <a:solidFill>
              <a:srgbClr val="009900"/>
            </a:solidFill>
            <a:prstDash val="dash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3286116" y="385762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R1</a:t>
            </a:r>
            <a:endParaRPr lang="en-GB" sz="1800" dirty="0"/>
          </a:p>
        </p:txBody>
      </p:sp>
      <p:sp>
        <p:nvSpPr>
          <p:cNvPr id="87" name="TextBox 86"/>
          <p:cNvSpPr txBox="1"/>
          <p:nvPr/>
        </p:nvSpPr>
        <p:spPr>
          <a:xfrm>
            <a:off x="3929058" y="514351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R2</a:t>
            </a:r>
            <a:endParaRPr lang="en-GB" sz="1800" dirty="0"/>
          </a:p>
        </p:txBody>
      </p:sp>
      <p:sp>
        <p:nvSpPr>
          <p:cNvPr id="88" name="TextBox 87"/>
          <p:cNvSpPr txBox="1"/>
          <p:nvPr/>
        </p:nvSpPr>
        <p:spPr>
          <a:xfrm>
            <a:off x="3235125" y="5988626"/>
            <a:ext cx="479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R3</a:t>
            </a:r>
            <a:endParaRPr lang="en-GB" sz="1800" dirty="0"/>
          </a:p>
        </p:txBody>
      </p:sp>
      <p:sp>
        <p:nvSpPr>
          <p:cNvPr id="89" name="Rounded Rectangular Callout 88"/>
          <p:cNvSpPr/>
          <p:nvPr/>
        </p:nvSpPr>
        <p:spPr bwMode="auto">
          <a:xfrm>
            <a:off x="500034" y="5572140"/>
            <a:ext cx="1928826" cy="1000132"/>
          </a:xfrm>
          <a:prstGeom prst="wedgeRoundRectCallout">
            <a:avLst>
              <a:gd name="adj1" fmla="val 41912"/>
              <a:gd name="adj2" fmla="val -96155"/>
              <a:gd name="adj3" fmla="val 16667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Backup path available to D via R3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What Happens to ICN Model?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971550"/>
            <a:ext cx="8678894" cy="43862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Failure of additional entities: </a:t>
            </a:r>
            <a:r>
              <a:rPr lang="en-US" sz="2400" dirty="0" smtClean="0">
                <a:ea typeface="ＭＳ Ｐゴシック" pitchFamily="34" charset="-128"/>
              </a:rPr>
              <a:t>Rendezvous points, resolvers etc. in addition to routers in the H2H model</a:t>
            </a:r>
            <a:endParaRPr lang="en-US" sz="2400" b="1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Time-separation due to pub/sub: </a:t>
            </a:r>
            <a:r>
              <a:rPr lang="en-US" sz="2400" dirty="0" smtClean="0">
                <a:ea typeface="ＭＳ Ｐゴシック" pitchFamily="34" charset="-128"/>
              </a:rPr>
              <a:t>Failures may affect content  consumption </a:t>
            </a:r>
            <a:r>
              <a:rPr lang="en-US" sz="2400" dirty="0" smtClean="0">
                <a:solidFill>
                  <a:srgbClr val="C00000"/>
                </a:solidFill>
                <a:ea typeface="ＭＳ Ｐゴシック" pitchFamily="34" charset="-128"/>
              </a:rPr>
              <a:t>even after </a:t>
            </a:r>
            <a:r>
              <a:rPr lang="en-US" sz="2400" dirty="0" smtClean="0">
                <a:ea typeface="ＭＳ Ｐゴシック" pitchFamily="34" charset="-128"/>
              </a:rPr>
              <a:t>they are recovered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>
                <a:ea typeface="ＭＳ Ｐゴシック" pitchFamily="34" charset="-128"/>
              </a:rPr>
              <a:t>	Failures occur during </a:t>
            </a:r>
            <a:r>
              <a:rPr lang="en-US" sz="2400" dirty="0" smtClean="0">
                <a:solidFill>
                  <a:srgbClr val="C00000"/>
                </a:solidFill>
                <a:ea typeface="ＭＳ Ｐゴシック" pitchFamily="34" charset="-128"/>
              </a:rPr>
              <a:t>publication</a:t>
            </a:r>
            <a:r>
              <a:rPr lang="en-US" sz="2400" dirty="0" smtClean="0">
                <a:ea typeface="ＭＳ Ｐゴシック" pitchFamily="34" charset="-128"/>
              </a:rPr>
              <a:t> phase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>
                <a:ea typeface="ＭＳ Ｐゴシック" pitchFamily="34" charset="-128"/>
              </a:rPr>
              <a:t>	Failures occur during </a:t>
            </a:r>
            <a:r>
              <a:rPr lang="en-US" sz="2400" dirty="0" smtClean="0">
                <a:solidFill>
                  <a:srgbClr val="C00000"/>
                </a:solidFill>
                <a:ea typeface="ＭＳ Ｐゴシック" pitchFamily="34" charset="-128"/>
              </a:rPr>
              <a:t>resolution</a:t>
            </a:r>
            <a:r>
              <a:rPr lang="en-US" sz="2400" dirty="0" smtClean="0">
                <a:ea typeface="ＭＳ Ｐゴシック" pitchFamily="34" charset="-128"/>
              </a:rPr>
              <a:t> phase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>
                <a:ea typeface="ＭＳ Ｐゴシック" pitchFamily="34" charset="-128"/>
              </a:rPr>
              <a:t>	Failures occur during </a:t>
            </a:r>
            <a:r>
              <a:rPr lang="en-US" sz="2400" dirty="0" smtClean="0">
                <a:solidFill>
                  <a:srgbClr val="C00000"/>
                </a:solidFill>
                <a:ea typeface="ＭＳ Ｐゴシック" pitchFamily="34" charset="-128"/>
              </a:rPr>
              <a:t>delivery</a:t>
            </a:r>
            <a:r>
              <a:rPr lang="en-US" sz="2400" dirty="0" smtClean="0">
                <a:ea typeface="ＭＳ Ｐゴシック" pitchFamily="34" charset="-128"/>
              </a:rPr>
              <a:t> phase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Location independence: </a:t>
            </a:r>
            <a:r>
              <a:rPr lang="en-US" sz="2400" dirty="0" smtClean="0">
                <a:ea typeface="ＭＳ Ｐゴシック" pitchFamily="34" charset="-128"/>
              </a:rPr>
              <a:t>In case of network failure, repairing routers may not know how to reach affected end users via alternative route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6357950" y="405452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What Happens to ICN Model?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1114427"/>
            <a:ext cx="8678894" cy="524353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400" dirty="0" smtClean="0">
                <a:ea typeface="ＭＳ Ｐゴシック" pitchFamily="34" charset="-128"/>
              </a:rPr>
              <a:t>Based on </a:t>
            </a:r>
            <a:r>
              <a:rPr lang="en-US" sz="2400" b="1" dirty="0" smtClean="0">
                <a:ea typeface="ＭＳ Ｐゴシック" pitchFamily="34" charset="-128"/>
              </a:rPr>
              <a:t>gossip-like</a:t>
            </a:r>
            <a:r>
              <a:rPr lang="en-US" sz="2400" dirty="0" smtClean="0">
                <a:ea typeface="ＭＳ Ｐゴシック" pitchFamily="34" charset="-128"/>
              </a:rPr>
              <a:t> content resolution mechanisms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400" dirty="0" smtClean="0">
                <a:ea typeface="ＭＳ Ｐゴシック" pitchFamily="34" charset="-128"/>
              </a:rPr>
              <a:t>Failure during publication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400" dirty="0" smtClean="0">
                <a:ea typeface="ＭＳ Ｐゴシック" pitchFamily="34" charset="-128"/>
              </a:rPr>
              <a:t>Failure during resolution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400" dirty="0" smtClean="0">
                <a:ea typeface="ＭＳ Ｐゴシック" pitchFamily="34" charset="-128"/>
              </a:rPr>
              <a:t>Failure during delivery</a:t>
            </a:r>
          </a:p>
        </p:txBody>
      </p:sp>
      <p:sp>
        <p:nvSpPr>
          <p:cNvPr id="4" name="Oval 3"/>
          <p:cNvSpPr/>
          <p:nvPr/>
        </p:nvSpPr>
        <p:spPr>
          <a:xfrm>
            <a:off x="1571604" y="257174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571736" y="258542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577004" y="258542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 bwMode="auto">
          <a:xfrm>
            <a:off x="2000232" y="2500306"/>
            <a:ext cx="500066" cy="214314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544842" y="2540647"/>
            <a:ext cx="326093" cy="357190"/>
            <a:chOff x="4214810" y="2643182"/>
            <a:chExt cx="326093" cy="357190"/>
          </a:xfrm>
        </p:grpSpPr>
        <p:cxnSp>
          <p:nvCxnSpPr>
            <p:cNvPr id="9" name="Straight Connector 8"/>
            <p:cNvCxnSpPr/>
            <p:nvPr/>
          </p:nvCxnSpPr>
          <p:spPr bwMode="auto">
            <a:xfrm rot="16200000" flipH="1">
              <a:off x="4219432" y="2678901"/>
              <a:ext cx="357190" cy="28575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5400000" flipH="1" flipV="1">
              <a:off x="4174972" y="2683020"/>
              <a:ext cx="350008" cy="27033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11" name="TextBox 10"/>
          <p:cNvSpPr txBox="1"/>
          <p:nvPr/>
        </p:nvSpPr>
        <p:spPr>
          <a:xfrm>
            <a:off x="1785918" y="2143116"/>
            <a:ext cx="2077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Publish(C1) – </a:t>
            </a:r>
            <a:r>
              <a:rPr lang="en-GB" sz="1600" b="1" dirty="0" smtClean="0"/>
              <a:t>failed</a:t>
            </a:r>
            <a:r>
              <a:rPr lang="en-GB" sz="1600" dirty="0" smtClean="0"/>
              <a:t>!</a:t>
            </a:r>
            <a:endParaRPr lang="en-GB" sz="1600" dirty="0"/>
          </a:p>
        </p:txBody>
      </p:sp>
      <p:sp>
        <p:nvSpPr>
          <p:cNvPr id="12" name="Oval 11"/>
          <p:cNvSpPr/>
          <p:nvPr/>
        </p:nvSpPr>
        <p:spPr>
          <a:xfrm>
            <a:off x="5357818" y="261208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357950" y="262576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363218" y="262576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 bwMode="auto">
          <a:xfrm flipH="1">
            <a:off x="6715140" y="2612085"/>
            <a:ext cx="500066" cy="214314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02372" y="2183457"/>
            <a:ext cx="2146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Resolve(C1) – </a:t>
            </a:r>
            <a:r>
              <a:rPr lang="en-GB" sz="1600" b="1" dirty="0" smtClean="0"/>
              <a:t>failed</a:t>
            </a:r>
            <a:r>
              <a:rPr lang="en-GB" sz="1600" dirty="0" smtClean="0"/>
              <a:t>!</a:t>
            </a:r>
            <a:endParaRPr lang="en-GB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357422" y="2897837"/>
            <a:ext cx="809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Failure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29322" y="2897837"/>
            <a:ext cx="1175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9900"/>
                </a:solidFill>
              </a:rPr>
              <a:t>Recovered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571604" y="400050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2571736" y="401418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577004" y="401418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Arrow 24"/>
          <p:cNvSpPr/>
          <p:nvPr/>
        </p:nvSpPr>
        <p:spPr bwMode="auto">
          <a:xfrm>
            <a:off x="2000232" y="3929066"/>
            <a:ext cx="500066" cy="214314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317609" y="4022209"/>
            <a:ext cx="326093" cy="357190"/>
            <a:chOff x="4214810" y="2643182"/>
            <a:chExt cx="326093" cy="35719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16200000" flipH="1">
              <a:off x="4219432" y="2678901"/>
              <a:ext cx="357190" cy="28575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 flipH="1" flipV="1">
              <a:off x="4174972" y="2683020"/>
              <a:ext cx="350008" cy="27033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29" name="TextBox 28"/>
          <p:cNvSpPr txBox="1"/>
          <p:nvPr/>
        </p:nvSpPr>
        <p:spPr>
          <a:xfrm>
            <a:off x="1785918" y="3571876"/>
            <a:ext cx="2348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Publish(C1) – </a:t>
            </a:r>
            <a:r>
              <a:rPr lang="en-GB" sz="1600" b="1" dirty="0" smtClean="0"/>
              <a:t>success</a:t>
            </a:r>
            <a:r>
              <a:rPr lang="en-GB" sz="1600" dirty="0" smtClean="0"/>
              <a:t>!</a:t>
            </a:r>
            <a:endParaRPr lang="en-GB" sz="1600" dirty="0"/>
          </a:p>
        </p:txBody>
      </p:sp>
      <p:sp>
        <p:nvSpPr>
          <p:cNvPr id="30" name="Oval 29"/>
          <p:cNvSpPr/>
          <p:nvPr/>
        </p:nvSpPr>
        <p:spPr>
          <a:xfrm>
            <a:off x="5357818" y="404084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7363218" y="405452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 Arrow 32"/>
          <p:cNvSpPr/>
          <p:nvPr/>
        </p:nvSpPr>
        <p:spPr bwMode="auto">
          <a:xfrm flipH="1">
            <a:off x="6715140" y="4040845"/>
            <a:ext cx="500066" cy="214314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02372" y="3612217"/>
            <a:ext cx="2146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Resolve(C1) – </a:t>
            </a:r>
            <a:r>
              <a:rPr lang="en-GB" sz="1600" b="1" dirty="0" smtClean="0"/>
              <a:t>failed</a:t>
            </a:r>
            <a:r>
              <a:rPr lang="en-GB" sz="1600" dirty="0" smtClean="0"/>
              <a:t>!</a:t>
            </a:r>
            <a:endParaRPr lang="en-GB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357422" y="4326597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9900"/>
                </a:solidFill>
              </a:rPr>
              <a:t>Normal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19616" y="4326597"/>
            <a:ext cx="809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Failure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29124" y="5747332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357158" y="5693311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1357290" y="5706991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2362558" y="5706991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Arrow 40"/>
          <p:cNvSpPr/>
          <p:nvPr/>
        </p:nvSpPr>
        <p:spPr bwMode="auto">
          <a:xfrm>
            <a:off x="785786" y="5621873"/>
            <a:ext cx="500066" cy="214314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1472" y="5264683"/>
            <a:ext cx="2348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Publish(C1) – </a:t>
            </a:r>
            <a:r>
              <a:rPr lang="en-GB" sz="1600" b="1" dirty="0" smtClean="0"/>
              <a:t>success</a:t>
            </a:r>
            <a:r>
              <a:rPr lang="en-GB" sz="1600" dirty="0" smtClean="0"/>
              <a:t>!</a:t>
            </a:r>
            <a:endParaRPr lang="en-GB" sz="1600" dirty="0"/>
          </a:p>
        </p:txBody>
      </p:sp>
      <p:sp>
        <p:nvSpPr>
          <p:cNvPr id="46" name="Oval 45"/>
          <p:cNvSpPr/>
          <p:nvPr/>
        </p:nvSpPr>
        <p:spPr>
          <a:xfrm>
            <a:off x="3428992" y="5733652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5434392" y="5747332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 Arrow 47"/>
          <p:cNvSpPr/>
          <p:nvPr/>
        </p:nvSpPr>
        <p:spPr bwMode="auto">
          <a:xfrm flipH="1">
            <a:off x="4786314" y="5733652"/>
            <a:ext cx="500066" cy="214314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73546" y="5305024"/>
            <a:ext cx="2417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Resolve(C1) – </a:t>
            </a:r>
            <a:r>
              <a:rPr lang="en-GB" sz="1600" b="1" dirty="0" smtClean="0"/>
              <a:t>success</a:t>
            </a:r>
            <a:r>
              <a:rPr lang="en-GB" sz="1600" dirty="0" smtClean="0"/>
              <a:t>!</a:t>
            </a:r>
            <a:endParaRPr lang="en-GB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1142976" y="6019404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9900"/>
                </a:solidFill>
              </a:rPr>
              <a:t>Normal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7253398" y="5755590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3" name="Group 52"/>
          <p:cNvGrpSpPr/>
          <p:nvPr/>
        </p:nvGrpSpPr>
        <p:grpSpPr>
          <a:xfrm>
            <a:off x="7213057" y="5723274"/>
            <a:ext cx="326093" cy="357190"/>
            <a:chOff x="4214810" y="2643182"/>
            <a:chExt cx="326093" cy="357190"/>
          </a:xfrm>
        </p:grpSpPr>
        <p:cxnSp>
          <p:nvCxnSpPr>
            <p:cNvPr id="54" name="Straight Connector 53"/>
            <p:cNvCxnSpPr/>
            <p:nvPr/>
          </p:nvCxnSpPr>
          <p:spPr bwMode="auto">
            <a:xfrm rot="16200000" flipH="1">
              <a:off x="4219432" y="2678901"/>
              <a:ext cx="357190" cy="28575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 flipH="1" flipV="1">
              <a:off x="4174972" y="2683020"/>
              <a:ext cx="350008" cy="27033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56" name="Oval 55"/>
          <p:cNvSpPr/>
          <p:nvPr/>
        </p:nvSpPr>
        <p:spPr>
          <a:xfrm>
            <a:off x="6253266" y="5741910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8258666" y="5755590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797820" y="5313282"/>
            <a:ext cx="2282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Delivery(C1) – </a:t>
            </a:r>
            <a:r>
              <a:rPr lang="en-GB" sz="1600" b="1" dirty="0" smtClean="0"/>
              <a:t>Failure</a:t>
            </a:r>
            <a:r>
              <a:rPr lang="en-GB" sz="1600" dirty="0" smtClean="0"/>
              <a:t>!</a:t>
            </a:r>
            <a:endParaRPr lang="en-GB" sz="1600" dirty="0"/>
          </a:p>
        </p:txBody>
      </p:sp>
      <p:sp>
        <p:nvSpPr>
          <p:cNvPr id="60" name="TextBox 59"/>
          <p:cNvSpPr txBox="1"/>
          <p:nvPr/>
        </p:nvSpPr>
        <p:spPr>
          <a:xfrm>
            <a:off x="7015064" y="6027662"/>
            <a:ext cx="809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Failure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43372" y="6000768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9900"/>
                </a:solidFill>
              </a:rPr>
              <a:t>Normal</a:t>
            </a:r>
            <a:endParaRPr lang="en-GB" sz="1600" dirty="0">
              <a:solidFill>
                <a:srgbClr val="0099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6643702" y="5857892"/>
            <a:ext cx="1500198" cy="1588"/>
          </a:xfrm>
          <a:prstGeom prst="straightConnector1">
            <a:avLst/>
          </a:prstGeom>
          <a:solidFill>
            <a:srgbClr val="EAEAEA"/>
          </a:solidFill>
          <a:ln w="57150" cap="flat" cmpd="sng" algn="ctr">
            <a:solidFill>
              <a:srgbClr val="0000FF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Illustration with COMET Couple Approach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971550"/>
            <a:ext cx="8642350" cy="577056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Target: </a:t>
            </a:r>
            <a:r>
              <a:rPr lang="en-US" sz="2400" dirty="0" smtClean="0">
                <a:ea typeface="ＭＳ Ｐゴシック" pitchFamily="34" charset="-128"/>
              </a:rPr>
              <a:t>Protection against </a:t>
            </a:r>
            <a:r>
              <a:rPr lang="en-US" sz="2400" u="sng" dirty="0" err="1" smtClean="0">
                <a:ea typeface="ＭＳ Ｐゴシック" pitchFamily="34" charset="-128"/>
              </a:rPr>
              <a:t>rosolver</a:t>
            </a:r>
            <a:r>
              <a:rPr lang="en-US" sz="2400" u="sng" dirty="0" smtClean="0">
                <a:ea typeface="ＭＳ Ｐゴシック" pitchFamily="34" charset="-128"/>
              </a:rPr>
              <a:t> (CRME) failures </a:t>
            </a:r>
            <a:r>
              <a:rPr lang="en-US" sz="2400" dirty="0" smtClean="0">
                <a:ea typeface="ＭＳ Ｐゴシック" pitchFamily="34" charset="-128"/>
              </a:rPr>
              <a:t>during content publication/resolution phase (assuming no backup CRME in the same domain)</a:t>
            </a: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5</a:t>
            </a:fld>
            <a:endParaRPr lang="en-US"/>
          </a:p>
        </p:txBody>
      </p:sp>
      <p:pic>
        <p:nvPicPr>
          <p:cNvPr id="6" name="Picture 7" descr="clo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7509" y="3028695"/>
            <a:ext cx="2270595" cy="14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5821" y="4324840"/>
            <a:ext cx="162252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5" y="4324840"/>
            <a:ext cx="179058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9397" y="4324839"/>
            <a:ext cx="469900" cy="330200"/>
          </a:xfrm>
          <a:prstGeom prst="rect">
            <a:avLst/>
          </a:prstGeom>
          <a:noFill/>
        </p:spPr>
      </p:pic>
      <p:pic>
        <p:nvPicPr>
          <p:cNvPr id="10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3813" y="4396847"/>
            <a:ext cx="469900" cy="330200"/>
          </a:xfrm>
          <a:prstGeom prst="rect">
            <a:avLst/>
          </a:prstGeom>
          <a:noFill/>
        </p:spPr>
      </p:pic>
      <p:pic>
        <p:nvPicPr>
          <p:cNvPr id="11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9717" y="3820783"/>
            <a:ext cx="469900" cy="330200"/>
          </a:xfrm>
          <a:prstGeom prst="rect">
            <a:avLst/>
          </a:prstGeom>
          <a:noFill/>
        </p:spPr>
      </p:pic>
      <p:pic>
        <p:nvPicPr>
          <p:cNvPr id="12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5501" y="3820783"/>
            <a:ext cx="469900" cy="330200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>
            <a:endCxn id="9" idx="0"/>
          </p:cNvCxnSpPr>
          <p:nvPr/>
        </p:nvCxnSpPr>
        <p:spPr>
          <a:xfrm rot="10800000" flipV="1">
            <a:off x="2464348" y="3948811"/>
            <a:ext cx="664083" cy="37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3"/>
          </p:cNvCxnSpPr>
          <p:nvPr/>
        </p:nvCxnSpPr>
        <p:spPr>
          <a:xfrm>
            <a:off x="5579617" y="3985883"/>
            <a:ext cx="504551" cy="410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45621" y="3100703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145714" y="4637585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403648" y="4612871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0034" y="4396847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1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7429520" y="4347811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3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2704737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2</a:t>
            </a:r>
            <a:endParaRPr lang="en-GB" sz="1400" dirty="0"/>
          </a:p>
        </p:txBody>
      </p:sp>
      <p:pic>
        <p:nvPicPr>
          <p:cNvPr id="21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5116927"/>
            <a:ext cx="379358" cy="266576"/>
          </a:xfrm>
          <a:prstGeom prst="rect">
            <a:avLst/>
          </a:prstGeom>
          <a:noFill/>
        </p:spPr>
      </p:pic>
      <p:pic>
        <p:nvPicPr>
          <p:cNvPr id="22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9397" y="5116927"/>
            <a:ext cx="379358" cy="266576"/>
          </a:xfrm>
          <a:prstGeom prst="rect">
            <a:avLst/>
          </a:prstGeom>
          <a:noFill/>
        </p:spPr>
      </p:pic>
      <p:pic>
        <p:nvPicPr>
          <p:cNvPr id="23" name="Picture 17" descr="p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6817" y="5548975"/>
            <a:ext cx="419099" cy="349249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>
            <a:stCxn id="22" idx="2"/>
            <a:endCxn id="23" idx="0"/>
          </p:cNvCxnSpPr>
          <p:nvPr/>
        </p:nvCxnSpPr>
        <p:spPr>
          <a:xfrm rot="5400000">
            <a:off x="2334986" y="5464885"/>
            <a:ext cx="165472" cy="2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57" descr="serv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47875" y="5548975"/>
            <a:ext cx="261938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traight Connector 25"/>
          <p:cNvCxnSpPr>
            <a:stCxn id="21" idx="2"/>
            <a:endCxn id="25" idx="0"/>
          </p:cNvCxnSpPr>
          <p:nvPr/>
        </p:nvCxnSpPr>
        <p:spPr>
          <a:xfrm rot="16200000" flipH="1">
            <a:off x="6695637" y="5465768"/>
            <a:ext cx="165472" cy="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53867" y="5404959"/>
            <a:ext cx="970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Content </a:t>
            </a:r>
          </a:p>
          <a:p>
            <a:r>
              <a:rPr lang="en-GB" sz="1400" dirty="0" smtClean="0"/>
              <a:t>consumer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746708" y="5406700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Content </a:t>
            </a:r>
          </a:p>
          <a:p>
            <a:r>
              <a:rPr lang="en-GB" sz="1400" dirty="0" smtClean="0"/>
              <a:t>server S</a:t>
            </a:r>
            <a:endParaRPr lang="en-GB" sz="14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323528" y="2884679"/>
            <a:ext cx="6897001" cy="1735832"/>
            <a:chOff x="323528" y="1052736"/>
            <a:chExt cx="6897001" cy="1735832"/>
          </a:xfrm>
        </p:grpSpPr>
        <p:sp>
          <p:nvSpPr>
            <p:cNvPr id="30" name="Freeform 29"/>
            <p:cNvSpPr/>
            <p:nvPr/>
          </p:nvSpPr>
          <p:spPr>
            <a:xfrm>
              <a:off x="1547664" y="1340768"/>
              <a:ext cx="5672865" cy="1447800"/>
            </a:xfrm>
            <a:custGeom>
              <a:avLst/>
              <a:gdLst>
                <a:gd name="connsiteX0" fmla="*/ 0 w 5436973"/>
                <a:gd name="connsiteY0" fmla="*/ 1287162 h 1447800"/>
                <a:gd name="connsiteX1" fmla="*/ 2570205 w 5436973"/>
                <a:gd name="connsiteY1" fmla="*/ 26773 h 1447800"/>
                <a:gd name="connsiteX2" fmla="*/ 5436973 w 5436973"/>
                <a:gd name="connsiteY2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36973" h="1447800">
                  <a:moveTo>
                    <a:pt x="0" y="1287162"/>
                  </a:moveTo>
                  <a:cubicBezTo>
                    <a:pt x="832021" y="643581"/>
                    <a:pt x="1664043" y="0"/>
                    <a:pt x="2570205" y="26773"/>
                  </a:cubicBezTo>
                  <a:cubicBezTo>
                    <a:pt x="3476367" y="53546"/>
                    <a:pt x="4456670" y="750673"/>
                    <a:pt x="5436973" y="1447800"/>
                  </a:cubicBezTo>
                </a:path>
              </a:pathLst>
            </a:custGeom>
            <a:ln>
              <a:solidFill>
                <a:srgbClr val="C0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ounded Rectangular Callout 30"/>
            <p:cNvSpPr/>
            <p:nvPr/>
          </p:nvSpPr>
          <p:spPr>
            <a:xfrm>
              <a:off x="323528" y="1052736"/>
              <a:ext cx="2160240" cy="648072"/>
            </a:xfrm>
            <a:prstGeom prst="wedgeRoundRectCallout">
              <a:avLst>
                <a:gd name="adj1" fmla="val 41453"/>
                <a:gd name="adj2" fmla="val 108262"/>
                <a:gd name="adj3" fmla="val 16667"/>
              </a:avLst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Content resolution path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483768" y="3820783"/>
            <a:ext cx="4275438" cy="1944216"/>
            <a:chOff x="2483768" y="2060849"/>
            <a:chExt cx="4275438" cy="1872207"/>
          </a:xfrm>
        </p:grpSpPr>
        <p:sp>
          <p:nvSpPr>
            <p:cNvPr id="33" name="Freeform 32"/>
            <p:cNvSpPr/>
            <p:nvPr/>
          </p:nvSpPr>
          <p:spPr>
            <a:xfrm>
              <a:off x="2483768" y="2060849"/>
              <a:ext cx="4275438" cy="1609116"/>
            </a:xfrm>
            <a:custGeom>
              <a:avLst/>
              <a:gdLst>
                <a:gd name="connsiteX0" fmla="*/ 0 w 4275438"/>
                <a:gd name="connsiteY0" fmla="*/ 1318055 h 1318055"/>
                <a:gd name="connsiteX1" fmla="*/ 333632 w 4275438"/>
                <a:gd name="connsiteY1" fmla="*/ 341871 h 1318055"/>
                <a:gd name="connsiteX2" fmla="*/ 1692876 w 4275438"/>
                <a:gd name="connsiteY2" fmla="*/ 20595 h 1318055"/>
                <a:gd name="connsiteX3" fmla="*/ 3039762 w 4275438"/>
                <a:gd name="connsiteY3" fmla="*/ 218303 h 1318055"/>
                <a:gd name="connsiteX4" fmla="*/ 3978876 w 4275438"/>
                <a:gd name="connsiteY4" fmla="*/ 885568 h 1318055"/>
                <a:gd name="connsiteX5" fmla="*/ 4275438 w 4275438"/>
                <a:gd name="connsiteY5" fmla="*/ 1268628 h 131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75438" h="1318055">
                  <a:moveTo>
                    <a:pt x="0" y="1318055"/>
                  </a:moveTo>
                  <a:cubicBezTo>
                    <a:pt x="25743" y="938084"/>
                    <a:pt x="51486" y="558114"/>
                    <a:pt x="333632" y="341871"/>
                  </a:cubicBezTo>
                  <a:cubicBezTo>
                    <a:pt x="615778" y="125628"/>
                    <a:pt x="1241854" y="41190"/>
                    <a:pt x="1692876" y="20595"/>
                  </a:cubicBezTo>
                  <a:cubicBezTo>
                    <a:pt x="2143898" y="0"/>
                    <a:pt x="2658762" y="74141"/>
                    <a:pt x="3039762" y="218303"/>
                  </a:cubicBezTo>
                  <a:cubicBezTo>
                    <a:pt x="3420762" y="362465"/>
                    <a:pt x="3772930" y="710514"/>
                    <a:pt x="3978876" y="885568"/>
                  </a:cubicBezTo>
                  <a:cubicBezTo>
                    <a:pt x="4184822" y="1060622"/>
                    <a:pt x="4230130" y="1164625"/>
                    <a:pt x="4275438" y="1268628"/>
                  </a:cubicBezTo>
                </a:path>
              </a:pathLst>
            </a:custGeom>
            <a:ln w="25400">
              <a:solidFill>
                <a:srgbClr val="00B050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ounded Rectangular Callout 33"/>
            <p:cNvSpPr/>
            <p:nvPr/>
          </p:nvSpPr>
          <p:spPr>
            <a:xfrm>
              <a:off x="3779912" y="3284984"/>
              <a:ext cx="1944216" cy="648072"/>
            </a:xfrm>
            <a:prstGeom prst="wedgeRoundRectCallout">
              <a:avLst>
                <a:gd name="adj1" fmla="val 6497"/>
                <a:gd name="adj2" fmla="val -225410"/>
                <a:gd name="adj3" fmla="val 16667"/>
              </a:avLst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Content delivery path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635896" y="3376378"/>
            <a:ext cx="1547105" cy="504056"/>
            <a:chOff x="3635896" y="1544435"/>
            <a:chExt cx="1547105" cy="504056"/>
          </a:xfrm>
        </p:grpSpPr>
        <p:cxnSp>
          <p:nvCxnSpPr>
            <p:cNvPr id="36" name="Straight Arrow Connector 35"/>
            <p:cNvCxnSpPr/>
            <p:nvPr/>
          </p:nvCxnSpPr>
          <p:spPr>
            <a:xfrm rot="10800000" flipV="1">
              <a:off x="3635896" y="1556792"/>
              <a:ext cx="576064" cy="432048"/>
            </a:xfrm>
            <a:prstGeom prst="straightConnector1">
              <a:avLst/>
            </a:prstGeom>
            <a:ln w="31750"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534929" y="1544435"/>
              <a:ext cx="648072" cy="504056"/>
            </a:xfrm>
            <a:prstGeom prst="straightConnector1">
              <a:avLst/>
            </a:prstGeom>
            <a:ln w="31750"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619672" y="4540863"/>
            <a:ext cx="576064" cy="576064"/>
            <a:chOff x="1619672" y="2708920"/>
            <a:chExt cx="576064" cy="576064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1619672" y="3068960"/>
              <a:ext cx="576064" cy="216024"/>
            </a:xfrm>
            <a:prstGeom prst="straightConnector1">
              <a:avLst/>
            </a:prstGeom>
            <a:ln w="31750"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1691680" y="2708920"/>
              <a:ext cx="504056" cy="144016"/>
            </a:xfrm>
            <a:prstGeom prst="straightConnector1">
              <a:avLst/>
            </a:prstGeom>
            <a:ln w="31750"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444208" y="4612871"/>
            <a:ext cx="728755" cy="523038"/>
            <a:chOff x="6444208" y="2780928"/>
            <a:chExt cx="728755" cy="523038"/>
          </a:xfrm>
        </p:grpSpPr>
        <p:cxnSp>
          <p:nvCxnSpPr>
            <p:cNvPr id="42" name="Straight Arrow Connector 41"/>
            <p:cNvCxnSpPr/>
            <p:nvPr/>
          </p:nvCxnSpPr>
          <p:spPr>
            <a:xfrm rot="10800000">
              <a:off x="6444208" y="2780928"/>
              <a:ext cx="648072" cy="144016"/>
            </a:xfrm>
            <a:prstGeom prst="straightConnector1">
              <a:avLst/>
            </a:prstGeom>
            <a:ln w="31750"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 flipV="1">
              <a:off x="6786578" y="3015934"/>
              <a:ext cx="386385" cy="288032"/>
            </a:xfrm>
            <a:prstGeom prst="straightConnector1">
              <a:avLst/>
            </a:prstGeom>
            <a:ln w="31750"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508104" y="2812671"/>
            <a:ext cx="3491880" cy="1080120"/>
            <a:chOff x="5508104" y="980728"/>
            <a:chExt cx="3491880" cy="1080120"/>
          </a:xfrm>
          <a:solidFill>
            <a:srgbClr val="92D050"/>
          </a:solidFill>
        </p:grpSpPr>
        <p:sp>
          <p:nvSpPr>
            <p:cNvPr id="46" name="Cloud 45"/>
            <p:cNvSpPr/>
            <p:nvPr/>
          </p:nvSpPr>
          <p:spPr>
            <a:xfrm>
              <a:off x="5508104" y="980728"/>
              <a:ext cx="3491880" cy="792088"/>
            </a:xfrm>
            <a:prstGeom prst="cloud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rgbClr val="C00000"/>
                  </a:solidFill>
                </a:rPr>
                <a:t>X: Incoming = 1.2.0.1</a:t>
              </a:r>
            </a:p>
            <a:p>
              <a:pPr algn="ctr"/>
              <a:r>
                <a:rPr lang="en-GB" sz="1400" dirty="0" smtClean="0">
                  <a:solidFill>
                    <a:srgbClr val="C00000"/>
                  </a:solidFill>
                </a:rPr>
                <a:t>   Outgoing = {1.0.0.1}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rot="10800000" flipV="1">
              <a:off x="5652120" y="1700808"/>
              <a:ext cx="576064" cy="36004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6012160" y="403680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0.1</a:t>
            </a:r>
            <a:endParaRPr lang="en-GB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5160421" y="418082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0.0.2</a:t>
            </a:r>
            <a:endParaRPr lang="en-GB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2843808" y="414588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0.0.1</a:t>
            </a:r>
            <a:endParaRPr lang="en-GB" sz="1400" dirty="0"/>
          </a:p>
        </p:txBody>
      </p:sp>
      <p:cxnSp>
        <p:nvCxnSpPr>
          <p:cNvPr id="53" name="Straight Connector 52"/>
          <p:cNvCxnSpPr>
            <a:stCxn id="12" idx="3"/>
            <a:endCxn id="11" idx="1"/>
          </p:cNvCxnSpPr>
          <p:nvPr/>
        </p:nvCxnSpPr>
        <p:spPr>
          <a:xfrm>
            <a:off x="3635401" y="3985883"/>
            <a:ext cx="1474316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76256" y="5692991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S: X</a:t>
            </a:r>
            <a:endParaRPr lang="en-GB" sz="1400" dirty="0">
              <a:solidFill>
                <a:srgbClr val="C00000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214810" y="3061927"/>
            <a:ext cx="326093" cy="357190"/>
            <a:chOff x="4214810" y="2643182"/>
            <a:chExt cx="326093" cy="357190"/>
          </a:xfrm>
        </p:grpSpPr>
        <p:cxnSp>
          <p:nvCxnSpPr>
            <p:cNvPr id="56" name="Straight Connector 55"/>
            <p:cNvCxnSpPr/>
            <p:nvPr/>
          </p:nvCxnSpPr>
          <p:spPr bwMode="auto">
            <a:xfrm rot="16200000" flipH="1">
              <a:off x="4219432" y="2678901"/>
              <a:ext cx="357190" cy="28575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 flipH="1" flipV="1">
              <a:off x="4174972" y="2683020"/>
              <a:ext cx="350008" cy="270332"/>
            </a:xfrm>
            <a:prstGeom prst="line">
              <a:avLst/>
            </a:prstGeom>
            <a:solidFill>
              <a:srgbClr val="EAEAEA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Proposed Scheme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971550"/>
            <a:ext cx="8642350" cy="577056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Bootstrap phase</a:t>
            </a:r>
          </a:p>
          <a:p>
            <a:pPr>
              <a:spcBef>
                <a:spcPts val="1200"/>
              </a:spcBef>
              <a:buNone/>
            </a:pPr>
            <a:r>
              <a:rPr lang="en-US" sz="2400" b="1" dirty="0" smtClean="0">
                <a:ea typeface="ＭＳ Ｐゴシック" pitchFamily="34" charset="-128"/>
              </a:rPr>
              <a:t>	</a:t>
            </a:r>
            <a:r>
              <a:rPr lang="en-US" sz="2000" dirty="0" smtClean="0">
                <a:ea typeface="ＭＳ Ｐゴシック" pitchFamily="34" charset="-128"/>
              </a:rPr>
              <a:t>- Each CRME disseminate </a:t>
            </a:r>
            <a:r>
              <a:rPr lang="en-US" sz="2000" dirty="0" err="1" smtClean="0">
                <a:ea typeface="ＭＳ Ｐゴシック" pitchFamily="34" charset="-128"/>
              </a:rPr>
              <a:t>reachability</a:t>
            </a:r>
            <a:r>
              <a:rPr lang="en-US" sz="2000" dirty="0" smtClean="0">
                <a:ea typeface="ＭＳ Ｐゴシック" pitchFamily="34" charset="-128"/>
              </a:rPr>
              <a:t> information about its immediate provider CRME(s) to its other CRMEs</a:t>
            </a:r>
          </a:p>
          <a:p>
            <a:pPr>
              <a:spcBef>
                <a:spcPts val="1200"/>
              </a:spcBef>
              <a:buNone/>
            </a:pPr>
            <a:r>
              <a:rPr lang="en-US" sz="2000" b="1" dirty="0" smtClean="0">
                <a:ea typeface="ＭＳ Ｐゴシック" pitchFamily="34" charset="-128"/>
              </a:rPr>
              <a:t>	</a:t>
            </a:r>
            <a:r>
              <a:rPr lang="en-US" sz="2000" dirty="0" smtClean="0">
                <a:ea typeface="ＭＳ Ｐゴシック" pitchFamily="34" charset="-128"/>
              </a:rPr>
              <a:t>- Each CRME knows its counterparts </a:t>
            </a:r>
            <a:r>
              <a:rPr lang="en-US" sz="2000" u="sng" dirty="0" smtClean="0">
                <a:ea typeface="ＭＳ Ｐゴシック" pitchFamily="34" charset="-128"/>
              </a:rPr>
              <a:t>two-hops-away</a:t>
            </a:r>
            <a:endParaRPr lang="en-US" sz="2400" b="1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Publication/Resolution phase</a:t>
            </a:r>
          </a:p>
          <a:p>
            <a:pPr>
              <a:spcBef>
                <a:spcPts val="1200"/>
              </a:spcBef>
              <a:buNone/>
            </a:pPr>
            <a:r>
              <a:rPr lang="en-US" sz="2400" b="1" dirty="0" smtClean="0">
                <a:ea typeface="ＭＳ Ｐゴシック" pitchFamily="34" charset="-128"/>
              </a:rPr>
              <a:t>	</a:t>
            </a:r>
            <a:r>
              <a:rPr lang="en-US" sz="2000" dirty="0" smtClean="0">
                <a:ea typeface="ＭＳ Ｐゴシック" pitchFamily="34" charset="-128"/>
              </a:rPr>
              <a:t>- In case the immediate next-hop CRME becomes unavailable, the current CRME directly forwards the content publish/consume request to its </a:t>
            </a:r>
            <a:r>
              <a:rPr lang="en-US" sz="2000" u="sng" dirty="0" smtClean="0">
                <a:ea typeface="ＭＳ Ｐゴシック" pitchFamily="34" charset="-128"/>
              </a:rPr>
              <a:t>next-next-hop </a:t>
            </a:r>
            <a:r>
              <a:rPr lang="en-US" sz="2000" dirty="0" smtClean="0">
                <a:ea typeface="ＭＳ Ｐゴシック" pitchFamily="34" charset="-128"/>
              </a:rPr>
              <a:t>with a tagged flag indicating the bypass of the middle </a:t>
            </a:r>
            <a:r>
              <a:rPr lang="en-US" sz="2000" dirty="0" smtClean="0">
                <a:ea typeface="ＭＳ Ｐゴシック" pitchFamily="34" charset="-128"/>
              </a:rPr>
              <a:t>failed CRME</a:t>
            </a:r>
            <a:endParaRPr lang="en-US" sz="20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CAFE configuration (resolution phase only)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 smtClean="0">
                <a:ea typeface="ＭＳ Ｐゴシック" pitchFamily="34" charset="-128"/>
              </a:rPr>
              <a:t>	- A CRME that receives a request with tagged flag needs to configure its local CAFE pointing to the </a:t>
            </a:r>
            <a:r>
              <a:rPr lang="en-US" sz="2000" u="sng" dirty="0" smtClean="0">
                <a:ea typeface="ＭＳ Ｐゴシック" pitchFamily="34" charset="-128"/>
              </a:rPr>
              <a:t>ingress router of the remote domain </a:t>
            </a:r>
            <a:r>
              <a:rPr lang="en-US" sz="2000" dirty="0" smtClean="0">
                <a:ea typeface="ＭＳ Ｐゴシック" pitchFamily="34" charset="-128"/>
              </a:rPr>
              <a:t>from where the remote CRME sent that request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Bootstrap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971550"/>
            <a:ext cx="8642350" cy="577056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Operation: </a:t>
            </a:r>
            <a:r>
              <a:rPr lang="en-US" sz="2400" dirty="0" err="1" smtClean="0">
                <a:ea typeface="ＭＳ Ｐゴシック" pitchFamily="34" charset="-128"/>
              </a:rPr>
              <a:t>Reachability</a:t>
            </a:r>
            <a:r>
              <a:rPr lang="en-US" sz="2400" dirty="0" smtClean="0">
                <a:ea typeface="ＭＳ Ｐゴシック" pitchFamily="34" charset="-128"/>
              </a:rPr>
              <a:t> information dissemination across CRMEs</a:t>
            </a: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7</a:t>
            </a:fld>
            <a:endParaRPr lang="en-US"/>
          </a:p>
        </p:txBody>
      </p:sp>
      <p:pic>
        <p:nvPicPr>
          <p:cNvPr id="6" name="Picture 7" descr="clo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7509" y="3145894"/>
            <a:ext cx="2270595" cy="14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114589"/>
            <a:ext cx="2571768" cy="15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5" y="4442039"/>
            <a:ext cx="179058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9397" y="4442038"/>
            <a:ext cx="469900" cy="330200"/>
          </a:xfrm>
          <a:prstGeom prst="rect">
            <a:avLst/>
          </a:prstGeom>
          <a:noFill/>
        </p:spPr>
      </p:pic>
      <p:pic>
        <p:nvPicPr>
          <p:cNvPr id="10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3" y="2971845"/>
            <a:ext cx="508309" cy="357190"/>
          </a:xfrm>
          <a:prstGeom prst="rect">
            <a:avLst/>
          </a:prstGeom>
          <a:noFill/>
        </p:spPr>
      </p:pic>
      <p:pic>
        <p:nvPicPr>
          <p:cNvPr id="11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9717" y="3937982"/>
            <a:ext cx="469900" cy="330200"/>
          </a:xfrm>
          <a:prstGeom prst="rect">
            <a:avLst/>
          </a:prstGeom>
          <a:noFill/>
        </p:spPr>
      </p:pic>
      <p:pic>
        <p:nvPicPr>
          <p:cNvPr id="12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5501" y="3937982"/>
            <a:ext cx="469900" cy="330200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>
            <a:endCxn id="9" idx="0"/>
          </p:cNvCxnSpPr>
          <p:nvPr/>
        </p:nvCxnSpPr>
        <p:spPr>
          <a:xfrm rot="10800000" flipV="1">
            <a:off x="2464348" y="4066010"/>
            <a:ext cx="664083" cy="37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0"/>
          </p:cNvCxnSpPr>
          <p:nvPr/>
        </p:nvCxnSpPr>
        <p:spPr>
          <a:xfrm rot="5400000" flipH="1" flipV="1">
            <a:off x="5403959" y="3269744"/>
            <a:ext cx="608946" cy="72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45621" y="3217902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072330" y="1971713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403648" y="4730070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0034" y="4514046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3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3498805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2</a:t>
            </a:r>
            <a:endParaRPr lang="en-GB" sz="1400" dirty="0"/>
          </a:p>
        </p:txBody>
      </p:sp>
      <p:pic>
        <p:nvPicPr>
          <p:cNvPr id="21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6387" y="2971845"/>
            <a:ext cx="508309" cy="357190"/>
          </a:xfrm>
          <a:prstGeom prst="rect">
            <a:avLst/>
          </a:prstGeom>
          <a:noFill/>
        </p:spPr>
      </p:pic>
      <p:pic>
        <p:nvPicPr>
          <p:cNvPr id="22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9397" y="5234126"/>
            <a:ext cx="379358" cy="26657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033278" y="3900539"/>
            <a:ext cx="681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1.1/16</a:t>
            </a:r>
            <a:endParaRPr lang="en-GB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1669621" y="4878646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1.1.1/24</a:t>
            </a:r>
            <a:endParaRPr lang="en-GB" sz="1400" dirty="0"/>
          </a:p>
        </p:txBody>
      </p:sp>
      <p:sp>
        <p:nvSpPr>
          <p:cNvPr id="58" name="Freeform 57"/>
          <p:cNvSpPr/>
          <p:nvPr/>
        </p:nvSpPr>
        <p:spPr bwMode="auto">
          <a:xfrm>
            <a:off x="1627094" y="3087267"/>
            <a:ext cx="2608730" cy="1595718"/>
          </a:xfrm>
          <a:custGeom>
            <a:avLst/>
            <a:gdLst>
              <a:gd name="connsiteX0" fmla="*/ 2608730 w 2608730"/>
              <a:gd name="connsiteY0" fmla="*/ 251012 h 1595718"/>
              <a:gd name="connsiteX1" fmla="*/ 1438835 w 2608730"/>
              <a:gd name="connsiteY1" fmla="*/ 224118 h 1595718"/>
              <a:gd name="connsiteX2" fmla="*/ 0 w 2608730"/>
              <a:gd name="connsiteY2" fmla="*/ 1595718 h 159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8730" h="1595718">
                <a:moveTo>
                  <a:pt x="2608730" y="251012"/>
                </a:moveTo>
                <a:cubicBezTo>
                  <a:pt x="2241176" y="125506"/>
                  <a:pt x="1873623" y="0"/>
                  <a:pt x="1438835" y="224118"/>
                </a:cubicBezTo>
                <a:cubicBezTo>
                  <a:pt x="1004047" y="448236"/>
                  <a:pt x="502023" y="1021977"/>
                  <a:pt x="0" y="1595718"/>
                </a:cubicBezTo>
              </a:path>
            </a:pathLst>
          </a:custGeom>
          <a:noFill/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ounded Rectangular Callout 58"/>
          <p:cNvSpPr/>
          <p:nvPr/>
        </p:nvSpPr>
        <p:spPr bwMode="auto">
          <a:xfrm>
            <a:off x="714348" y="2043151"/>
            <a:ext cx="1857388" cy="1143008"/>
          </a:xfrm>
          <a:prstGeom prst="wedgeRoundRectCallout">
            <a:avLst>
              <a:gd name="adj1" fmla="val 45049"/>
              <a:gd name="adj2" fmla="val 91912"/>
              <a:gd name="adj3" fmla="val 16667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CRME of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my provider = “CRME1”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86578" y="1614523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1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996388" y="275753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1/8</a:t>
            </a:r>
            <a:endParaRPr lang="en-GB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929190" y="4929198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1800" dirty="0" smtClean="0"/>
              <a:t>  In case CRME 2 becomes unavailable, CRME 3 will be able to directly contact CRME 1 for content publication/resolution</a:t>
            </a:r>
            <a:endParaRPr lang="en-GB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8170351" y="3429000"/>
            <a:ext cx="830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1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2132" y="4143380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2</a:t>
            </a:r>
            <a:endParaRPr lang="en-GB" sz="2000" dirty="0"/>
          </a:p>
        </p:txBody>
      </p:sp>
      <p:sp>
        <p:nvSpPr>
          <p:cNvPr id="32" name="Rectangle 31"/>
          <p:cNvSpPr/>
          <p:nvPr/>
        </p:nvSpPr>
        <p:spPr>
          <a:xfrm>
            <a:off x="2857488" y="5143512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3</a:t>
            </a:r>
            <a:endParaRPr lang="en-GB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214942" y="2643182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1.0.0.1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Content Publication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971550"/>
            <a:ext cx="8642350" cy="577056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400" b="1" dirty="0" smtClean="0">
                <a:ea typeface="ＭＳ Ｐゴシック" pitchFamily="34" charset="-128"/>
              </a:rPr>
              <a:t>Intermediate CRME becomes unavailable during publication 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8</a:t>
            </a:fld>
            <a:endParaRPr lang="en-US"/>
          </a:p>
        </p:txBody>
      </p:sp>
      <p:pic>
        <p:nvPicPr>
          <p:cNvPr id="6" name="Picture 7" descr="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7509" y="3145894"/>
            <a:ext cx="2270595" cy="14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2114589"/>
            <a:ext cx="2571768" cy="15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lou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5" y="4442039"/>
            <a:ext cx="179058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9397" y="4442038"/>
            <a:ext cx="469900" cy="330200"/>
          </a:xfrm>
          <a:prstGeom prst="rect">
            <a:avLst/>
          </a:prstGeom>
          <a:noFill/>
        </p:spPr>
      </p:pic>
      <p:pic>
        <p:nvPicPr>
          <p:cNvPr id="10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3" y="2971845"/>
            <a:ext cx="508309" cy="357190"/>
          </a:xfrm>
          <a:prstGeom prst="rect">
            <a:avLst/>
          </a:prstGeom>
          <a:noFill/>
        </p:spPr>
      </p:pic>
      <p:pic>
        <p:nvPicPr>
          <p:cNvPr id="11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9717" y="3937982"/>
            <a:ext cx="469900" cy="330200"/>
          </a:xfrm>
          <a:prstGeom prst="rect">
            <a:avLst/>
          </a:prstGeom>
          <a:noFill/>
        </p:spPr>
      </p:pic>
      <p:pic>
        <p:nvPicPr>
          <p:cNvPr id="12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65501" y="3937982"/>
            <a:ext cx="469900" cy="330200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>
            <a:endCxn id="9" idx="0"/>
          </p:cNvCxnSpPr>
          <p:nvPr/>
        </p:nvCxnSpPr>
        <p:spPr>
          <a:xfrm rot="10800000" flipV="1">
            <a:off x="2464348" y="4066010"/>
            <a:ext cx="664083" cy="37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0"/>
          </p:cNvCxnSpPr>
          <p:nvPr/>
        </p:nvCxnSpPr>
        <p:spPr>
          <a:xfrm rot="5400000" flipH="1" flipV="1">
            <a:off x="5403959" y="3269744"/>
            <a:ext cx="608946" cy="72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45621" y="3217902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072330" y="1971713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403648" y="4730070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0034" y="4514046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3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3498805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2</a:t>
            </a:r>
            <a:endParaRPr lang="en-GB" sz="1400" dirty="0"/>
          </a:p>
        </p:txBody>
      </p:sp>
      <p:pic>
        <p:nvPicPr>
          <p:cNvPr id="21" name="Picture 3" descr="router-generi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86387" y="2971845"/>
            <a:ext cx="508309" cy="357190"/>
          </a:xfrm>
          <a:prstGeom prst="rect">
            <a:avLst/>
          </a:prstGeom>
          <a:noFill/>
        </p:spPr>
      </p:pic>
      <p:pic>
        <p:nvPicPr>
          <p:cNvPr id="22" name="Picture 3" descr="router-generi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29397" y="5234126"/>
            <a:ext cx="379358" cy="26657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033278" y="3900539"/>
            <a:ext cx="681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1.1/16</a:t>
            </a:r>
            <a:endParaRPr lang="en-GB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1669621" y="4878646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1.1.1/24</a:t>
            </a:r>
            <a:endParaRPr lang="en-GB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6500826" y="1614523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1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996388" y="275753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1/8</a:t>
            </a:r>
            <a:endParaRPr lang="en-GB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929190" y="4929198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1800" dirty="0" smtClean="0"/>
              <a:t>  In case CRME 2 becomes unavailable, CRME 3 will be able to directly contact CRME 1 for content publication/resolution</a:t>
            </a:r>
            <a:endParaRPr lang="en-GB" sz="18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500165" y="2071678"/>
            <a:ext cx="5532647" cy="2621346"/>
            <a:chOff x="1500165" y="2071678"/>
            <a:chExt cx="5532647" cy="2621346"/>
          </a:xfrm>
        </p:grpSpPr>
        <p:sp>
          <p:nvSpPr>
            <p:cNvPr id="33" name="Freeform 32"/>
            <p:cNvSpPr/>
            <p:nvPr/>
          </p:nvSpPr>
          <p:spPr bwMode="auto">
            <a:xfrm>
              <a:off x="1500165" y="2071678"/>
              <a:ext cx="5532647" cy="2621346"/>
            </a:xfrm>
            <a:custGeom>
              <a:avLst/>
              <a:gdLst>
                <a:gd name="connsiteX0" fmla="*/ 0 w 5446059"/>
                <a:gd name="connsiteY0" fmla="*/ 2635624 h 2635624"/>
                <a:gd name="connsiteX1" fmla="*/ 1815353 w 5446059"/>
                <a:gd name="connsiteY1" fmla="*/ 712694 h 2635624"/>
                <a:gd name="connsiteX2" fmla="*/ 5446059 w 5446059"/>
                <a:gd name="connsiteY2" fmla="*/ 0 h 26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46059" h="2635624">
                  <a:moveTo>
                    <a:pt x="0" y="2635624"/>
                  </a:moveTo>
                  <a:cubicBezTo>
                    <a:pt x="453838" y="1893794"/>
                    <a:pt x="907677" y="1151965"/>
                    <a:pt x="1815353" y="712694"/>
                  </a:cubicBezTo>
                  <a:cubicBezTo>
                    <a:pt x="2723029" y="273423"/>
                    <a:pt x="4084544" y="136711"/>
                    <a:pt x="5446059" y="0"/>
                  </a:cubicBezTo>
                </a:path>
              </a:pathLst>
            </a:custGeom>
            <a:noFill/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stealth" w="lg" len="lg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1643042" y="2071678"/>
              <a:ext cx="2352660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Publish(1.1.1/24, </a:t>
              </a: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X1</a:t>
              </a: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)</a:t>
              </a:r>
            </a:p>
          </p:txBody>
        </p:sp>
      </p:grpSp>
      <p:pic>
        <p:nvPicPr>
          <p:cNvPr id="35" name="Picture 157" descr="serv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0166" y="5143512"/>
            <a:ext cx="261938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1200012" y="5590776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S1: X1</a:t>
            </a:r>
            <a:endParaRPr lang="en-GB" sz="16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1613647" y="3174345"/>
            <a:ext cx="2927256" cy="1585914"/>
            <a:chOff x="1613647" y="3174345"/>
            <a:chExt cx="2927256" cy="1585914"/>
          </a:xfrm>
        </p:grpSpPr>
        <p:grpSp>
          <p:nvGrpSpPr>
            <p:cNvPr id="30" name="Group 29"/>
            <p:cNvGrpSpPr/>
            <p:nvPr/>
          </p:nvGrpSpPr>
          <p:grpSpPr>
            <a:xfrm>
              <a:off x="4255151" y="3174345"/>
              <a:ext cx="285752" cy="363455"/>
              <a:chOff x="4255151" y="2602841"/>
              <a:chExt cx="285752" cy="363455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 rot="16200000" flipH="1">
                <a:off x="4219432" y="2638560"/>
                <a:ext cx="357190" cy="285752"/>
              </a:xfrm>
              <a:prstGeom prst="line">
                <a:avLst/>
              </a:prstGeom>
              <a:solidFill>
                <a:srgbClr val="EAEAEA"/>
              </a:soli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rot="5400000" flipH="1" flipV="1">
                <a:off x="4228760" y="2656126"/>
                <a:ext cx="350008" cy="270332"/>
              </a:xfrm>
              <a:prstGeom prst="line">
                <a:avLst/>
              </a:prstGeom>
              <a:solidFill>
                <a:srgbClr val="EAEAEA"/>
              </a:soli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</p:cxnSp>
        </p:grpSp>
        <p:sp>
          <p:nvSpPr>
            <p:cNvPr id="37" name="Freeform 36"/>
            <p:cNvSpPr/>
            <p:nvPr/>
          </p:nvSpPr>
          <p:spPr bwMode="auto">
            <a:xfrm>
              <a:off x="1613647" y="3267635"/>
              <a:ext cx="2635624" cy="1492624"/>
            </a:xfrm>
            <a:custGeom>
              <a:avLst/>
              <a:gdLst>
                <a:gd name="connsiteX0" fmla="*/ 0 w 2635624"/>
                <a:gd name="connsiteY0" fmla="*/ 1492624 h 1492624"/>
                <a:gd name="connsiteX1" fmla="*/ 1223682 w 2635624"/>
                <a:gd name="connsiteY1" fmla="*/ 242047 h 1492624"/>
                <a:gd name="connsiteX2" fmla="*/ 2635624 w 2635624"/>
                <a:gd name="connsiteY2" fmla="*/ 40341 h 1492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624" h="1492624">
                  <a:moveTo>
                    <a:pt x="0" y="1492624"/>
                  </a:moveTo>
                  <a:cubicBezTo>
                    <a:pt x="392205" y="988359"/>
                    <a:pt x="784411" y="484094"/>
                    <a:pt x="1223682" y="242047"/>
                  </a:cubicBezTo>
                  <a:cubicBezTo>
                    <a:pt x="1662953" y="0"/>
                    <a:pt x="2149288" y="20170"/>
                    <a:pt x="2635624" y="40341"/>
                  </a:cubicBezTo>
                </a:path>
              </a:pathLst>
            </a:custGeom>
            <a:noFill/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stealth" w="lg" len="lg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  <p:graphicFrame>
          <p:nvGraphicFramePr>
            <p:cNvPr id="1026" name="Object 4"/>
            <p:cNvGraphicFramePr>
              <a:graphicFrameLocks noChangeAspect="1"/>
            </p:cNvGraphicFramePr>
            <p:nvPr/>
          </p:nvGraphicFramePr>
          <p:xfrm>
            <a:off x="2348178" y="3357562"/>
            <a:ext cx="787400" cy="482600"/>
          </p:xfrm>
          <a:graphic>
            <a:graphicData uri="http://schemas.openxmlformats.org/presentationml/2006/ole">
              <p:oleObj spid="_x0000_s1026" name="Visio" r:id="rId9" imgW="931545" imgH="571500" progId="Visio.Drawing.11">
                <p:embed/>
              </p:oleObj>
            </a:graphicData>
          </a:graphic>
        </p:graphicFrame>
      </p:grpSp>
      <p:pic>
        <p:nvPicPr>
          <p:cNvPr id="38" name="Picture 78" descr="tabl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282" y="4857760"/>
            <a:ext cx="928694" cy="50164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39" name="Text Box 128"/>
          <p:cNvSpPr txBox="1">
            <a:spLocks noChangeArrowheads="1"/>
          </p:cNvSpPr>
          <p:nvPr/>
        </p:nvSpPr>
        <p:spPr bwMode="auto">
          <a:xfrm>
            <a:off x="247648" y="4959359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1800" b="1" dirty="0">
                <a:latin typeface="Calibri" pitchFamily="34" charset="0"/>
              </a:rPr>
              <a:t>X1-</a:t>
            </a:r>
            <a:r>
              <a:rPr lang="en-GB" sz="1800" b="1" dirty="0" smtClean="0">
                <a:latin typeface="Calibri" pitchFamily="34" charset="0"/>
              </a:rPr>
              <a:t>&gt;S1</a:t>
            </a:r>
            <a:endParaRPr lang="en-GB" sz="1800" b="1" dirty="0">
              <a:latin typeface="Calibri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7429520" y="1571612"/>
            <a:ext cx="1462094" cy="501648"/>
            <a:chOff x="7429520" y="1571612"/>
            <a:chExt cx="1462094" cy="501648"/>
          </a:xfrm>
        </p:grpSpPr>
        <p:pic>
          <p:nvPicPr>
            <p:cNvPr id="45" name="Picture 78" descr="table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429520" y="1571612"/>
              <a:ext cx="1462094" cy="5016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46" name="Text Box 128"/>
            <p:cNvSpPr txBox="1">
              <a:spLocks noChangeArrowheads="1"/>
            </p:cNvSpPr>
            <p:nvPr/>
          </p:nvSpPr>
          <p:spPr bwMode="auto">
            <a:xfrm>
              <a:off x="7462886" y="1673211"/>
              <a:ext cx="1428728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latin typeface="Calibri" pitchFamily="34" charset="0"/>
                </a:rPr>
                <a:t>X1-</a:t>
              </a:r>
              <a:r>
                <a:rPr lang="en-GB" sz="1800" b="1" dirty="0" smtClean="0">
                  <a:latin typeface="Calibri" pitchFamily="34" charset="0"/>
                </a:rPr>
                <a:t>&gt;1.1.1/24</a:t>
              </a:r>
              <a:endParaRPr lang="en-GB" sz="1800" b="1" dirty="0">
                <a:latin typeface="Calibri" pitchFamily="34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8170351" y="3429000"/>
            <a:ext cx="830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1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572132" y="4143380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2</a:t>
            </a:r>
            <a:endParaRPr lang="en-GB" sz="2000" dirty="0"/>
          </a:p>
        </p:txBody>
      </p:sp>
      <p:sp>
        <p:nvSpPr>
          <p:cNvPr id="53" name="Rectangle 52"/>
          <p:cNvSpPr/>
          <p:nvPr/>
        </p:nvSpPr>
        <p:spPr>
          <a:xfrm>
            <a:off x="2857488" y="5143512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3</a:t>
            </a:r>
            <a:endParaRPr lang="en-GB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5214942" y="2643182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1.0.0.1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Content Resolution (based on </a:t>
            </a:r>
            <a:r>
              <a:rPr lang="en-US" u="sng" dirty="0" smtClean="0">
                <a:solidFill>
                  <a:schemeClr val="tx1"/>
                </a:solidFill>
                <a:ea typeface="ＭＳ Ｐゴシック" pitchFamily="34" charset="-128"/>
              </a:rPr>
              <a:t>post-failure </a:t>
            </a:r>
            <a:r>
              <a:rPr lang="en-US" dirty="0" smtClean="0">
                <a:ea typeface="ＭＳ Ｐゴシック" pitchFamily="34" charset="-128"/>
              </a:rPr>
              <a:t>publication for the content)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971550"/>
            <a:ext cx="8642350" cy="577056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2000" dirty="0" smtClean="0">
                <a:ea typeface="ＭＳ Ｐゴシック" pitchFamily="34" charset="-128"/>
              </a:rPr>
              <a:t>Even when CRME2 has been 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recovered</a:t>
            </a:r>
            <a:r>
              <a:rPr lang="en-US" sz="2000" dirty="0" smtClean="0">
                <a:ea typeface="ＭＳ Ｐゴシック" pitchFamily="34" charset="-128"/>
              </a:rPr>
              <a:t>, it still misses the previous content publication for X1, so CRME1 still needs to bypass it</a:t>
            </a:r>
            <a:endParaRPr lang="en-US" sz="2000" dirty="0" smtClean="0">
              <a:ea typeface="ＭＳ Ｐゴシック" pitchFamily="34" charset="-128"/>
            </a:endParaRPr>
          </a:p>
          <a:p>
            <a:pPr lvl="1">
              <a:spcBef>
                <a:spcPts val="1200"/>
              </a:spcBef>
            </a:pPr>
            <a:r>
              <a:rPr lang="en-US" dirty="0" smtClean="0">
                <a:ea typeface="ＭＳ Ｐゴシック" pitchFamily="34" charset="-128"/>
              </a:rPr>
              <a:t>CONSUME message should include IP address of own ingress CAFE</a:t>
            </a: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COMET 2011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E3DD529-7A33-45C8-AAD2-59F2CBEFBCA2}" type="slidenum">
              <a:rPr lang="en-US"/>
              <a:pPr/>
              <a:t>9</a:t>
            </a:fld>
            <a:endParaRPr lang="en-US"/>
          </a:p>
        </p:txBody>
      </p:sp>
      <p:pic>
        <p:nvPicPr>
          <p:cNvPr id="6" name="Picture 7" descr="clo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7509" y="3717398"/>
            <a:ext cx="2270595" cy="14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686093"/>
            <a:ext cx="2571768" cy="15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5" y="5013543"/>
            <a:ext cx="179058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9397" y="5013542"/>
            <a:ext cx="469900" cy="330200"/>
          </a:xfrm>
          <a:prstGeom prst="rect">
            <a:avLst/>
          </a:prstGeom>
          <a:noFill/>
        </p:spPr>
      </p:pic>
      <p:pic>
        <p:nvPicPr>
          <p:cNvPr id="10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3" y="3543349"/>
            <a:ext cx="508309" cy="357190"/>
          </a:xfrm>
          <a:prstGeom prst="rect">
            <a:avLst/>
          </a:prstGeom>
          <a:noFill/>
        </p:spPr>
      </p:pic>
      <p:pic>
        <p:nvPicPr>
          <p:cNvPr id="11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4357694"/>
            <a:ext cx="469900" cy="330200"/>
          </a:xfrm>
          <a:prstGeom prst="rect">
            <a:avLst/>
          </a:prstGeom>
          <a:noFill/>
        </p:spPr>
      </p:pic>
      <p:pic>
        <p:nvPicPr>
          <p:cNvPr id="12" name="Picture 3" descr="router-gener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5501" y="4509486"/>
            <a:ext cx="469900" cy="330200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>
            <a:endCxn id="9" idx="0"/>
          </p:cNvCxnSpPr>
          <p:nvPr/>
        </p:nvCxnSpPr>
        <p:spPr>
          <a:xfrm rot="10800000" flipV="1">
            <a:off x="2464348" y="4637514"/>
            <a:ext cx="664083" cy="37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0"/>
            <a:endCxn id="10" idx="2"/>
          </p:cNvCxnSpPr>
          <p:nvPr/>
        </p:nvCxnSpPr>
        <p:spPr>
          <a:xfrm rot="5400000" flipH="1" flipV="1">
            <a:off x="5516669" y="3762325"/>
            <a:ext cx="457155" cy="733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45621" y="3789406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072330" y="2543217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403648" y="5301574"/>
            <a:ext cx="280616" cy="272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0034" y="5085550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3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4070309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2</a:t>
            </a:r>
            <a:endParaRPr lang="en-GB" sz="1400" dirty="0"/>
          </a:p>
        </p:txBody>
      </p:sp>
      <p:pic>
        <p:nvPicPr>
          <p:cNvPr id="21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6387" y="3543349"/>
            <a:ext cx="508309" cy="357190"/>
          </a:xfrm>
          <a:prstGeom prst="rect">
            <a:avLst/>
          </a:prstGeom>
          <a:noFill/>
        </p:spPr>
      </p:pic>
      <p:pic>
        <p:nvPicPr>
          <p:cNvPr id="22" name="Picture 3" descr="router-gener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29397" y="5805630"/>
            <a:ext cx="379358" cy="26657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033278" y="4472043"/>
            <a:ext cx="681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1.1/16</a:t>
            </a:r>
            <a:endParaRPr lang="en-GB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1669621" y="5450150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1.1.1/24</a:t>
            </a:r>
            <a:endParaRPr lang="en-GB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6500826" y="2186027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CRME 1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929454" y="385762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1/8</a:t>
            </a:r>
            <a:endParaRPr lang="en-GB" sz="1400" dirty="0"/>
          </a:p>
        </p:txBody>
      </p:sp>
      <p:pic>
        <p:nvPicPr>
          <p:cNvPr id="35" name="Picture 157" descr="serv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00166" y="5715016"/>
            <a:ext cx="261938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1200012" y="616228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S1: X1</a:t>
            </a:r>
            <a:endParaRPr lang="en-GB" sz="1600" dirty="0"/>
          </a:p>
        </p:txBody>
      </p:sp>
      <p:pic>
        <p:nvPicPr>
          <p:cNvPr id="38" name="Picture 78" descr="tabl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5429264"/>
            <a:ext cx="928694" cy="50164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39" name="Text Box 128"/>
          <p:cNvSpPr txBox="1">
            <a:spLocks noChangeArrowheads="1"/>
          </p:cNvSpPr>
          <p:nvPr/>
        </p:nvSpPr>
        <p:spPr bwMode="auto">
          <a:xfrm>
            <a:off x="247648" y="5530863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1800" b="1" dirty="0">
                <a:latin typeface="Calibri" pitchFamily="34" charset="0"/>
              </a:rPr>
              <a:t>X1-</a:t>
            </a:r>
            <a:r>
              <a:rPr lang="en-GB" sz="1800" b="1" dirty="0" smtClean="0">
                <a:latin typeface="Calibri" pitchFamily="34" charset="0"/>
              </a:rPr>
              <a:t>&gt;S1</a:t>
            </a:r>
            <a:endParaRPr lang="en-GB" sz="1800" b="1" dirty="0">
              <a:latin typeface="Calibri" pitchFamily="34" charset="0"/>
            </a:endParaRPr>
          </a:p>
        </p:txBody>
      </p:sp>
      <p:grpSp>
        <p:nvGrpSpPr>
          <p:cNvPr id="5" name="Group 48"/>
          <p:cNvGrpSpPr/>
          <p:nvPr/>
        </p:nvGrpSpPr>
        <p:grpSpPr>
          <a:xfrm>
            <a:off x="7429520" y="2143116"/>
            <a:ext cx="1462094" cy="501648"/>
            <a:chOff x="7429520" y="1571612"/>
            <a:chExt cx="1462094" cy="501648"/>
          </a:xfrm>
        </p:grpSpPr>
        <p:pic>
          <p:nvPicPr>
            <p:cNvPr id="45" name="Picture 78" descr="table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429520" y="1571612"/>
              <a:ext cx="1462094" cy="5016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</p:pic>
        <p:sp>
          <p:nvSpPr>
            <p:cNvPr id="46" name="Text Box 128"/>
            <p:cNvSpPr txBox="1">
              <a:spLocks noChangeArrowheads="1"/>
            </p:cNvSpPr>
            <p:nvPr/>
          </p:nvSpPr>
          <p:spPr bwMode="auto">
            <a:xfrm>
              <a:off x="7462886" y="1673211"/>
              <a:ext cx="1428728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latin typeface="Calibri" pitchFamily="34" charset="0"/>
                </a:rPr>
                <a:t>X1-</a:t>
              </a:r>
              <a:r>
                <a:rPr lang="en-GB" sz="1800" b="1" dirty="0" smtClean="0">
                  <a:latin typeface="Calibri" pitchFamily="34" charset="0"/>
                </a:rPr>
                <a:t>&gt;</a:t>
              </a:r>
              <a:r>
                <a:rPr lang="en-GB" sz="1800" b="1" dirty="0" smtClean="0">
                  <a:solidFill>
                    <a:srgbClr val="FF0000"/>
                  </a:solidFill>
                  <a:latin typeface="Calibri" pitchFamily="34" charset="0"/>
                </a:rPr>
                <a:t>1.1.1/24</a:t>
              </a:r>
              <a:endParaRPr lang="en-GB" sz="18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8170351" y="4000504"/>
            <a:ext cx="830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1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29256" y="4743402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2</a:t>
            </a:r>
            <a:endParaRPr lang="en-GB" sz="2000" dirty="0"/>
          </a:p>
        </p:txBody>
      </p:sp>
      <p:sp>
        <p:nvSpPr>
          <p:cNvPr id="53" name="Rectangle 52"/>
          <p:cNvSpPr/>
          <p:nvPr/>
        </p:nvSpPr>
        <p:spPr>
          <a:xfrm>
            <a:off x="2857488" y="5715016"/>
            <a:ext cx="830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Tier 3</a:t>
            </a:r>
            <a:endParaRPr lang="en-GB" sz="2000" dirty="0"/>
          </a:p>
        </p:txBody>
      </p:sp>
      <p:grpSp>
        <p:nvGrpSpPr>
          <p:cNvPr id="54" name="Group 53"/>
          <p:cNvGrpSpPr/>
          <p:nvPr/>
        </p:nvGrpSpPr>
        <p:grpSpPr>
          <a:xfrm>
            <a:off x="6500826" y="2858290"/>
            <a:ext cx="1491114" cy="927900"/>
            <a:chOff x="6500826" y="2286786"/>
            <a:chExt cx="1491114" cy="927900"/>
          </a:xfrm>
        </p:grpSpPr>
        <p:cxnSp>
          <p:nvCxnSpPr>
            <p:cNvPr id="48" name="Straight Arrow Connector 47"/>
            <p:cNvCxnSpPr/>
            <p:nvPr/>
          </p:nvCxnSpPr>
          <p:spPr bwMode="auto">
            <a:xfrm rot="5400000" flipH="1" flipV="1">
              <a:off x="6916007" y="2571744"/>
              <a:ext cx="571504" cy="1588"/>
            </a:xfrm>
            <a:prstGeom prst="straightConnector1">
              <a:avLst/>
            </a:prstGeom>
            <a:solidFill>
              <a:srgbClr val="EAEAEA"/>
            </a:solidFill>
            <a:ln w="9525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6500826" y="2906909"/>
              <a:ext cx="1491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0000FF"/>
                  </a:solidFill>
                </a:rPr>
                <a:t>CONSUME (X1)</a:t>
              </a:r>
              <a:endParaRPr lang="en-GB" sz="14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500165" y="2643182"/>
            <a:ext cx="5532647" cy="2621346"/>
            <a:chOff x="1500165" y="2071678"/>
            <a:chExt cx="5532647" cy="2621346"/>
          </a:xfrm>
        </p:grpSpPr>
        <p:sp>
          <p:nvSpPr>
            <p:cNvPr id="56" name="Freeform 55"/>
            <p:cNvSpPr/>
            <p:nvPr/>
          </p:nvSpPr>
          <p:spPr bwMode="auto">
            <a:xfrm>
              <a:off x="1500165" y="2071678"/>
              <a:ext cx="5532647" cy="2621346"/>
            </a:xfrm>
            <a:custGeom>
              <a:avLst/>
              <a:gdLst>
                <a:gd name="connsiteX0" fmla="*/ 0 w 5446059"/>
                <a:gd name="connsiteY0" fmla="*/ 2635624 h 2635624"/>
                <a:gd name="connsiteX1" fmla="*/ 1815353 w 5446059"/>
                <a:gd name="connsiteY1" fmla="*/ 712694 h 2635624"/>
                <a:gd name="connsiteX2" fmla="*/ 5446059 w 5446059"/>
                <a:gd name="connsiteY2" fmla="*/ 0 h 26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46059" h="2635624">
                  <a:moveTo>
                    <a:pt x="0" y="2635624"/>
                  </a:moveTo>
                  <a:cubicBezTo>
                    <a:pt x="453838" y="1893794"/>
                    <a:pt x="907677" y="1151965"/>
                    <a:pt x="1815353" y="712694"/>
                  </a:cubicBezTo>
                  <a:cubicBezTo>
                    <a:pt x="2723029" y="273423"/>
                    <a:pt x="4084544" y="136711"/>
                    <a:pt x="5446059" y="0"/>
                  </a:cubicBezTo>
                </a:path>
              </a:pathLst>
            </a:custGeom>
            <a:noFill/>
            <a:ln w="9525" cap="flat" cmpd="sng" algn="ctr">
              <a:solidFill>
                <a:srgbClr val="0000FF"/>
              </a:solidFill>
              <a:prstDash val="dash"/>
              <a:round/>
              <a:headEnd type="stealth" w="med" len="med"/>
              <a:tailEnd type="none" w="lg" len="lg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 Box 17"/>
            <p:cNvSpPr txBox="1">
              <a:spLocks noChangeArrowheads="1"/>
            </p:cNvSpPr>
            <p:nvPr/>
          </p:nvSpPr>
          <p:spPr bwMode="auto">
            <a:xfrm>
              <a:off x="1643042" y="2071678"/>
              <a:ext cx="2352660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r>
                <a:rPr lang="en-GB" sz="1800" dirty="0" smtClean="0">
                  <a:solidFill>
                    <a:srgbClr val="0000FF"/>
                  </a:solidFill>
                  <a:latin typeface="Calibri" pitchFamily="34" charset="0"/>
                </a:rPr>
                <a:t>CONSUME(X1)</a:t>
              </a:r>
            </a:p>
            <a:p>
              <a:r>
                <a:rPr lang="en-GB" sz="1800" b="1" dirty="0" smtClean="0">
                  <a:solidFill>
                    <a:srgbClr val="0000FF"/>
                  </a:solidFill>
                  <a:latin typeface="Calibri" pitchFamily="34" charset="0"/>
                </a:rPr>
                <a:t>Ingress: 1.0.0.1</a:t>
              </a:r>
              <a:endParaRPr lang="en-GB" sz="1800" b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1643169" y="4929198"/>
            <a:ext cx="1357195" cy="483658"/>
            <a:chOff x="1643169" y="4357694"/>
            <a:chExt cx="1357195" cy="483658"/>
          </a:xfrm>
        </p:grpSpPr>
        <p:cxnSp>
          <p:nvCxnSpPr>
            <p:cNvPr id="59" name="Straight Arrow Connector 58"/>
            <p:cNvCxnSpPr>
              <a:stCxn id="17" idx="7"/>
              <a:endCxn id="9" idx="1"/>
            </p:cNvCxnSpPr>
            <p:nvPr/>
          </p:nvCxnSpPr>
          <p:spPr bwMode="auto">
            <a:xfrm rot="5400000" flipH="1" flipV="1">
              <a:off x="1854895" y="4466850"/>
              <a:ext cx="162776" cy="586228"/>
            </a:xfrm>
            <a:prstGeom prst="straightConnector1">
              <a:avLst/>
            </a:prstGeom>
            <a:solidFill>
              <a:srgbClr val="EAEAEA"/>
            </a:solidFill>
            <a:ln w="28575" cap="flat" cmpd="sng" algn="ctr">
              <a:solidFill>
                <a:srgbClr val="009900"/>
              </a:solidFill>
              <a:prstDash val="dashDot"/>
              <a:round/>
              <a:headEnd type="none" w="med" len="med"/>
              <a:tailEnd type="arrow"/>
            </a:ln>
            <a:effectLst/>
          </p:spPr>
        </p:cxnSp>
        <p:sp>
          <p:nvSpPr>
            <p:cNvPr id="61" name="4-Point Star 60"/>
            <p:cNvSpPr/>
            <p:nvPr/>
          </p:nvSpPr>
          <p:spPr bwMode="auto">
            <a:xfrm>
              <a:off x="2714612" y="4357694"/>
              <a:ext cx="285752" cy="285752"/>
            </a:xfrm>
            <a:prstGeom prst="star4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5214942" y="3214686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1.0.0.1</a:t>
            </a:r>
            <a:endParaRPr lang="en-GB" sz="1400" dirty="0"/>
          </a:p>
        </p:txBody>
      </p:sp>
      <p:grpSp>
        <p:nvGrpSpPr>
          <p:cNvPr id="74" name="Group 73"/>
          <p:cNvGrpSpPr/>
          <p:nvPr/>
        </p:nvGrpSpPr>
        <p:grpSpPr>
          <a:xfrm>
            <a:off x="2928926" y="5214950"/>
            <a:ext cx="4777764" cy="1006402"/>
            <a:chOff x="2928926" y="4643446"/>
            <a:chExt cx="4777764" cy="1006402"/>
          </a:xfrm>
        </p:grpSpPr>
        <p:sp>
          <p:nvSpPr>
            <p:cNvPr id="70" name="Cloud 69"/>
            <p:cNvSpPr/>
            <p:nvPr/>
          </p:nvSpPr>
          <p:spPr>
            <a:xfrm>
              <a:off x="4214810" y="4857760"/>
              <a:ext cx="3491880" cy="792088"/>
            </a:xfrm>
            <a:prstGeom prst="clou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C00000"/>
                  </a:solidFill>
                </a:rPr>
                <a:t>X1:   Outgoing NH = {1.0.0.1}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 rot="10800000">
              <a:off x="2928926" y="4643446"/>
              <a:ext cx="1571636" cy="428628"/>
            </a:xfrm>
            <a:prstGeom prst="straightConnector1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77" name="Freeform 76"/>
          <p:cNvSpPr/>
          <p:nvPr/>
        </p:nvSpPr>
        <p:spPr bwMode="auto">
          <a:xfrm>
            <a:off x="1721224" y="3384177"/>
            <a:ext cx="4136660" cy="2317376"/>
          </a:xfrm>
          <a:custGeom>
            <a:avLst/>
            <a:gdLst>
              <a:gd name="connsiteX0" fmla="*/ 0 w 4450976"/>
              <a:gd name="connsiteY0" fmla="*/ 2317376 h 2317376"/>
              <a:gd name="connsiteX1" fmla="*/ 712694 w 4450976"/>
              <a:gd name="connsiteY1" fmla="*/ 1819835 h 2317376"/>
              <a:gd name="connsiteX2" fmla="*/ 2030505 w 4450976"/>
              <a:gd name="connsiteY2" fmla="*/ 246529 h 2317376"/>
              <a:gd name="connsiteX3" fmla="*/ 4450976 w 4450976"/>
              <a:gd name="connsiteY3" fmla="*/ 340658 h 2317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0976" h="2317376">
                <a:moveTo>
                  <a:pt x="0" y="2317376"/>
                </a:moveTo>
                <a:cubicBezTo>
                  <a:pt x="187138" y="2241176"/>
                  <a:pt x="374276" y="2164976"/>
                  <a:pt x="712694" y="1819835"/>
                </a:cubicBezTo>
                <a:cubicBezTo>
                  <a:pt x="1051112" y="1474694"/>
                  <a:pt x="1407458" y="493058"/>
                  <a:pt x="2030505" y="246529"/>
                </a:cubicBezTo>
                <a:cubicBezTo>
                  <a:pt x="2653552" y="0"/>
                  <a:pt x="3552264" y="170329"/>
                  <a:pt x="4450976" y="340658"/>
                </a:cubicBezTo>
              </a:path>
            </a:pathLst>
          </a:custGeom>
          <a:noFill/>
          <a:ln w="47625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9" name="Group 68"/>
          <p:cNvGrpSpPr/>
          <p:nvPr/>
        </p:nvGrpSpPr>
        <p:grpSpPr>
          <a:xfrm>
            <a:off x="4139952" y="3708648"/>
            <a:ext cx="437111" cy="296416"/>
            <a:chOff x="323528" y="3343545"/>
            <a:chExt cx="437111" cy="296416"/>
          </a:xfrm>
        </p:grpSpPr>
        <p:cxnSp>
          <p:nvCxnSpPr>
            <p:cNvPr id="60" name="Straight Connector 59"/>
            <p:cNvCxnSpPr>
              <a:endCxn id="15" idx="2"/>
            </p:cNvCxnSpPr>
            <p:nvPr/>
          </p:nvCxnSpPr>
          <p:spPr bwMode="auto">
            <a:xfrm>
              <a:off x="323528" y="3501008"/>
              <a:ext cx="177677" cy="136402"/>
            </a:xfrm>
            <a:prstGeom prst="line">
              <a:avLst/>
            </a:prstGeom>
            <a:solidFill>
              <a:srgbClr val="EAEAEA"/>
            </a:solidFill>
            <a:ln w="571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480991" y="3343545"/>
              <a:ext cx="279648" cy="296416"/>
            </a:xfrm>
            <a:prstGeom prst="line">
              <a:avLst/>
            </a:prstGeom>
            <a:solidFill>
              <a:srgbClr val="EAEAEA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theme/theme1.xml><?xml version="1.0" encoding="utf-8"?>
<a:theme xmlns:a="http://schemas.openxmlformats.org/drawingml/2006/main" name="AGAVE template">
  <a:themeElements>
    <a:clrScheme name="AGAV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GAVE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rgbClr val="EAEAEA"/>
        </a:solidFill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lg" len="lg"/>
        </a:ln>
        <a:effectLst/>
      </a:spPr>
      <a:bodyPr/>
      <a:lstStyle/>
    </a:lnDef>
  </a:objectDefaults>
  <a:extraClrSchemeLst>
    <a:extraClrScheme>
      <a:clrScheme name="AGAV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AVE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AVE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AVE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AVE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AVE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AVE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2136816EAADA43969DE7DCCAA90457" ma:contentTypeVersion="0" ma:contentTypeDescription="Create a new document." ma:contentTypeScope="" ma:versionID="991c7ded916d05b4c6dcbeb81822af9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29608BB-2129-426B-9D53-4D465A1DDD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B13BBD-F8CC-4C53-BC80-B4620D941D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3779736-CA8F-4839-B03D-EB3BBC857F5C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AGAVE template</Template>
  <TotalTime>25013</TotalTime>
  <Words>759</Words>
  <Application>Microsoft Office PowerPoint</Application>
  <PresentationFormat>On-screen Show (4:3)</PresentationFormat>
  <Paragraphs>198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AGAVE template</vt:lpstr>
      <vt:lpstr>Visio</vt:lpstr>
      <vt:lpstr>Resilience Issues in Information Centric Networks</vt:lpstr>
      <vt:lpstr>What Happens to Host-to-host Model? </vt:lpstr>
      <vt:lpstr>What Happens to ICN Model? </vt:lpstr>
      <vt:lpstr>What Happens to ICN Model? </vt:lpstr>
      <vt:lpstr>Illustration with COMET Couple Approach</vt:lpstr>
      <vt:lpstr>Proposed Scheme</vt:lpstr>
      <vt:lpstr>Bootstrap</vt:lpstr>
      <vt:lpstr>Content Publication</vt:lpstr>
      <vt:lpstr>Content Resolution (based on post-failure publication for the content)</vt:lpstr>
      <vt:lpstr>Content Resolution Scenario (based on normal content publication)</vt:lpstr>
      <vt:lpstr>Content Resolution Scenario (based on robust content publication)</vt:lpstr>
      <vt:lpstr>Content Resolution Scenario (based on robust content publication)</vt:lpstr>
      <vt:lpstr>Summary</vt:lpstr>
    </vt:vector>
  </TitlesOfParts>
  <Company>Telefonica I+D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 Proposal</dc:title>
  <dc:creator>TID</dc:creator>
  <cp:lastModifiedBy>Ning</cp:lastModifiedBy>
  <cp:revision>1189</cp:revision>
  <dcterms:created xsi:type="dcterms:W3CDTF">2011-05-17T21:50:08Z</dcterms:created>
  <dcterms:modified xsi:type="dcterms:W3CDTF">2012-10-30T11:27:19Z</dcterms:modified>
</cp:coreProperties>
</file>